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112" d="100"/>
          <a:sy n="112" d="100"/>
        </p:scale>
        <p:origin x="78" y="96"/>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C9CC2-F431-4C15-968B-4FC62838BA48}" type="datetimeFigureOut">
              <a:rPr lang="en-NZ" smtClean="0"/>
              <a:t>6/05/2022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FCD21-78DE-4DF3-B6E0-B4CE3B422CF4}" type="slidenum">
              <a:rPr lang="en-NZ" smtClean="0"/>
              <a:t>‹#›</a:t>
            </a:fld>
            <a:endParaRPr lang="en-NZ"/>
          </a:p>
        </p:txBody>
      </p:sp>
    </p:spTree>
    <p:extLst>
      <p:ext uri="{BB962C8B-B14F-4D97-AF65-F5344CB8AC3E}">
        <p14:creationId xmlns:p14="http://schemas.microsoft.com/office/powerpoint/2010/main" val="95496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 McMillan, resident of Big Stone Road.</a:t>
            </a:r>
          </a:p>
          <a:p>
            <a:r>
              <a:rPr lang="en-US" dirty="0"/>
              <a:t>Just reporting as a mere local, who will be impacted by the noise, dust, smell, dirt, traffic, birds, pests, etc.</a:t>
            </a:r>
          </a:p>
          <a:p>
            <a:r>
              <a:rPr lang="en-US" dirty="0"/>
              <a:t>Enjoy life in rural Dunedin for the space, the views, the accessibility to the local environment to enjoy the beach, and horse riding in the location.</a:t>
            </a:r>
          </a:p>
          <a:p>
            <a:r>
              <a:rPr lang="en-US" dirty="0"/>
              <a:t>We, as a household, collect and manage our own water and waste.  We have planted many natives and improved the native bush habitat on our property, all to be undone by the DCC plans for Smooth Hill.</a:t>
            </a:r>
          </a:p>
          <a:p>
            <a:r>
              <a:rPr lang="en-US" dirty="0"/>
              <a:t>While we went through the standard purchasing due diligence, there was no mention on the LIM of the proposed smooth hill site.</a:t>
            </a:r>
          </a:p>
          <a:p>
            <a:r>
              <a:rPr lang="en-US" dirty="0"/>
              <a:t>While we have been invited to provide submissions on the plans, this is not consultation – consultation starts at the beginning of the journey, not when the plans are finalized and consent is sought.</a:t>
            </a:r>
          </a:p>
          <a:p>
            <a:r>
              <a:rPr lang="en-US" dirty="0"/>
              <a:t>I have two key points in this short presentation:</a:t>
            </a:r>
          </a:p>
          <a:p>
            <a:pPr marL="171450" indent="-171450">
              <a:buFont typeface="Arial" panose="020B0604020202020204" pitchFamily="34" charset="0"/>
              <a:buChar char="•"/>
            </a:pPr>
            <a:r>
              <a:rPr lang="en-US" dirty="0"/>
              <a:t>To relay the personal impact as a citizen of Dunedin, living close to the site</a:t>
            </a:r>
          </a:p>
          <a:p>
            <a:pPr marL="171450" indent="-171450">
              <a:buFont typeface="Arial" panose="020B0604020202020204" pitchFamily="34" charset="0"/>
              <a:buChar char="•"/>
            </a:pPr>
            <a:r>
              <a:rPr lang="en-US" dirty="0"/>
              <a:t>to question the lack of a social impact assessment by the DCC to international best practice standards.</a:t>
            </a:r>
          </a:p>
          <a:p>
            <a:pPr marL="171450" indent="-171450">
              <a:buFont typeface="Arial" panose="020B0604020202020204" pitchFamily="34" charset="0"/>
              <a:buChar char="•"/>
            </a:pPr>
            <a:endParaRPr lang="en-US" dirty="0"/>
          </a:p>
          <a:p>
            <a:endParaRPr lang="en-NZ" dirty="0"/>
          </a:p>
        </p:txBody>
      </p:sp>
      <p:sp>
        <p:nvSpPr>
          <p:cNvPr id="4" name="Slide Number Placeholder 3"/>
          <p:cNvSpPr>
            <a:spLocks noGrp="1"/>
          </p:cNvSpPr>
          <p:nvPr>
            <p:ph type="sldNum" sz="quarter" idx="5"/>
          </p:nvPr>
        </p:nvSpPr>
        <p:spPr/>
        <p:txBody>
          <a:bodyPr/>
          <a:lstStyle/>
          <a:p>
            <a:fld id="{DB8FCD21-78DE-4DF3-B6E0-B4CE3B422CF4}" type="slidenum">
              <a:rPr lang="en-NZ" smtClean="0"/>
              <a:t>1</a:t>
            </a:fld>
            <a:endParaRPr lang="en-NZ"/>
          </a:p>
        </p:txBody>
      </p:sp>
    </p:spTree>
    <p:extLst>
      <p:ext uri="{BB962C8B-B14F-4D97-AF65-F5344CB8AC3E}">
        <p14:creationId xmlns:p14="http://schemas.microsoft.com/office/powerpoint/2010/main" val="303915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by the stream.</a:t>
            </a:r>
          </a:p>
          <a:p>
            <a:r>
              <a:rPr lang="en-US" dirty="0"/>
              <a:t>During the various phases of this proposal, I have personally heard many references to the stream as ‘dead’ and of no value, hardly worth worrying about.  There are highly qualified people here and who have already submitted feedback on the importance of the </a:t>
            </a:r>
            <a:r>
              <a:rPr lang="en-US" dirty="0" err="1"/>
              <a:t>Otokia</a:t>
            </a:r>
            <a:r>
              <a:rPr lang="en-US" dirty="0"/>
              <a:t> creek and wetlands. All I know, as a local enjoying the environment, that the stream is a delightful place to be, the banks have been planted out in natives 5 m either side, the bird life is fantastic. The stream is by no means ‘dead’, stagnant, or unpleasant  - it is a thriving, peaceful environment that we have enjoyed as a family.</a:t>
            </a:r>
            <a:endParaRPr lang="en-NZ" dirty="0"/>
          </a:p>
        </p:txBody>
      </p:sp>
      <p:sp>
        <p:nvSpPr>
          <p:cNvPr id="4" name="Slide Number Placeholder 3"/>
          <p:cNvSpPr>
            <a:spLocks noGrp="1"/>
          </p:cNvSpPr>
          <p:nvPr>
            <p:ph type="sldNum" sz="quarter" idx="5"/>
          </p:nvPr>
        </p:nvSpPr>
        <p:spPr/>
        <p:txBody>
          <a:bodyPr/>
          <a:lstStyle/>
          <a:p>
            <a:fld id="{DB8FCD21-78DE-4DF3-B6E0-B4CE3B422CF4}" type="slidenum">
              <a:rPr lang="en-NZ" smtClean="0"/>
              <a:t>2</a:t>
            </a:fld>
            <a:endParaRPr lang="en-NZ"/>
          </a:p>
        </p:txBody>
      </p:sp>
    </p:spTree>
    <p:extLst>
      <p:ext uri="{BB962C8B-B14F-4D97-AF65-F5344CB8AC3E}">
        <p14:creationId xmlns:p14="http://schemas.microsoft.com/office/powerpoint/2010/main" val="320603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impact assessments are expected best practice.  The NZ Association for impact assessment provides information on the various types of assessments, and we see examples of many assessments in this application.  The social impact assessment, however, appears to me to be woefully inadequate.  The NZAIA identifies a social impact assessment should consider the noted bullet points.  You will note that the way of life is at the top of the list – including lifestyles and recreation – requiring protection. </a:t>
            </a:r>
            <a:endParaRPr lang="en-NZ" dirty="0"/>
          </a:p>
        </p:txBody>
      </p:sp>
      <p:sp>
        <p:nvSpPr>
          <p:cNvPr id="4" name="Slide Number Placeholder 3"/>
          <p:cNvSpPr>
            <a:spLocks noGrp="1"/>
          </p:cNvSpPr>
          <p:nvPr>
            <p:ph type="sldNum" sz="quarter" idx="5"/>
          </p:nvPr>
        </p:nvSpPr>
        <p:spPr/>
        <p:txBody>
          <a:bodyPr/>
          <a:lstStyle/>
          <a:p>
            <a:fld id="{DB8FCD21-78DE-4DF3-B6E0-B4CE3B422CF4}" type="slidenum">
              <a:rPr lang="en-NZ" smtClean="0"/>
              <a:t>3</a:t>
            </a:fld>
            <a:endParaRPr lang="en-NZ"/>
          </a:p>
        </p:txBody>
      </p:sp>
    </p:spTree>
    <p:extLst>
      <p:ext uri="{BB962C8B-B14F-4D97-AF65-F5344CB8AC3E}">
        <p14:creationId xmlns:p14="http://schemas.microsoft.com/office/powerpoint/2010/main" val="60804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best practice guidance is readily available on the site, including details on community and stakeholder engagement.  The description of this best practice advice, is to start at the beginning, as a part of the planning process. Early, effective, and well targeted stakeholder engagement, designed to promote social acceptance of the project, to support smoother construction and operation processes.  Poor quality or inadequate engagement is identified as likely to result in greater fear, anxiety and opposition towards a project.  For me, there has been no engagement with me as a direct stakeholder, rather the opportunity to oppose or otherwise, after the planning process. </a:t>
            </a:r>
            <a:endParaRPr lang="en-NZ" dirty="0"/>
          </a:p>
        </p:txBody>
      </p:sp>
      <p:sp>
        <p:nvSpPr>
          <p:cNvPr id="4" name="Slide Number Placeholder 3"/>
          <p:cNvSpPr>
            <a:spLocks noGrp="1"/>
          </p:cNvSpPr>
          <p:nvPr>
            <p:ph type="sldNum" sz="quarter" idx="5"/>
          </p:nvPr>
        </p:nvSpPr>
        <p:spPr/>
        <p:txBody>
          <a:bodyPr/>
          <a:lstStyle/>
          <a:p>
            <a:fld id="{DB8FCD21-78DE-4DF3-B6E0-B4CE3B422CF4}" type="slidenum">
              <a:rPr lang="en-NZ" smtClean="0"/>
              <a:t>4</a:t>
            </a:fld>
            <a:endParaRPr lang="en-NZ"/>
          </a:p>
        </p:txBody>
      </p:sp>
    </p:spTree>
    <p:extLst>
      <p:ext uri="{BB962C8B-B14F-4D97-AF65-F5344CB8AC3E}">
        <p14:creationId xmlns:p14="http://schemas.microsoft.com/office/powerpoint/2010/main" val="178171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feels like a ‘fait au </a:t>
            </a:r>
            <a:r>
              <a:rPr lang="en-US" dirty="0" err="1"/>
              <a:t>complet</a:t>
            </a:r>
            <a:r>
              <a:rPr lang="en-US" dirty="0"/>
              <a:t>’ situation, where my needs or aspirations have not been heard or even considered as relevant.  In terms of the recommended spectrum of public participation, the only step that seems to have been applied is the  ‘informed’ step, and that we are consulting on the final plan and project, without the opportunity to truly consult, involve, collaborate, yet alone empower.  </a:t>
            </a:r>
            <a:endParaRPr lang="en-NZ" dirty="0"/>
          </a:p>
        </p:txBody>
      </p:sp>
      <p:sp>
        <p:nvSpPr>
          <p:cNvPr id="4" name="Slide Number Placeholder 3"/>
          <p:cNvSpPr>
            <a:spLocks noGrp="1"/>
          </p:cNvSpPr>
          <p:nvPr>
            <p:ph type="sldNum" sz="quarter" idx="5"/>
          </p:nvPr>
        </p:nvSpPr>
        <p:spPr/>
        <p:txBody>
          <a:bodyPr/>
          <a:lstStyle/>
          <a:p>
            <a:fld id="{DB8FCD21-78DE-4DF3-B6E0-B4CE3B422CF4}" type="slidenum">
              <a:rPr lang="en-NZ" smtClean="0"/>
              <a:t>5</a:t>
            </a:fld>
            <a:endParaRPr lang="en-NZ"/>
          </a:p>
        </p:txBody>
      </p:sp>
    </p:spTree>
    <p:extLst>
      <p:ext uri="{BB962C8B-B14F-4D97-AF65-F5344CB8AC3E}">
        <p14:creationId xmlns:p14="http://schemas.microsoft.com/office/powerpoint/2010/main" val="233465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DCC approach, to me, is not to the best practice social impact assessment – again this fait au </a:t>
            </a:r>
            <a:r>
              <a:rPr lang="en-US" dirty="0" err="1"/>
              <a:t>complet</a:t>
            </a:r>
            <a:r>
              <a:rPr lang="en-US" dirty="0"/>
              <a:t> approach.  While I might be dismissed as only a very small, insignificant part of the process, consider the impact of an environmental or, perish the thought, a significant aviation event  – the social impact of such events goes way  beyond the injured individuals, to the much wider community, which needs evaluation and considered consultation. </a:t>
            </a:r>
            <a:endParaRPr lang="en-NZ" dirty="0"/>
          </a:p>
        </p:txBody>
      </p:sp>
      <p:sp>
        <p:nvSpPr>
          <p:cNvPr id="4" name="Slide Number Placeholder 3"/>
          <p:cNvSpPr>
            <a:spLocks noGrp="1"/>
          </p:cNvSpPr>
          <p:nvPr>
            <p:ph type="sldNum" sz="quarter" idx="5"/>
          </p:nvPr>
        </p:nvSpPr>
        <p:spPr/>
        <p:txBody>
          <a:bodyPr/>
          <a:lstStyle/>
          <a:p>
            <a:fld id="{DB8FCD21-78DE-4DF3-B6E0-B4CE3B422CF4}" type="slidenum">
              <a:rPr lang="en-NZ" smtClean="0"/>
              <a:t>6</a:t>
            </a:fld>
            <a:endParaRPr lang="en-NZ"/>
          </a:p>
        </p:txBody>
      </p:sp>
    </p:spTree>
    <p:extLst>
      <p:ext uri="{BB962C8B-B14F-4D97-AF65-F5344CB8AC3E}">
        <p14:creationId xmlns:p14="http://schemas.microsoft.com/office/powerpoint/2010/main" val="357373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2D6A6-D670-495D-9B4E-17D93ABDE1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229D9D4-8A5D-4F02-81F0-27EB85239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92FCFF9-AB46-4FE4-A70D-BD9D4A2C905F}"/>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5" name="Footer Placeholder 4">
            <a:extLst>
              <a:ext uri="{FF2B5EF4-FFF2-40B4-BE49-F238E27FC236}">
                <a16:creationId xmlns:a16="http://schemas.microsoft.com/office/drawing/2014/main" id="{25DF083A-810F-4AFC-BEAA-F8910AE28C6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754A6F8-4C1C-4B64-AE01-62D47D9A7998}"/>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201393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BEC6-5018-4D61-BA0C-B2803D01778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47C9AA9-907D-422E-8AE1-7A48CAE89F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DCF8EB0-8FFB-4C0B-985D-FDCA85AAF2CF}"/>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5" name="Footer Placeholder 4">
            <a:extLst>
              <a:ext uri="{FF2B5EF4-FFF2-40B4-BE49-F238E27FC236}">
                <a16:creationId xmlns:a16="http://schemas.microsoft.com/office/drawing/2014/main" id="{4BC1DB9F-AB7D-458D-89FF-332B17CD728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7F6B562-9806-4A68-A21E-090AFEB1C7D0}"/>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41496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F39C6-A962-4798-AFDA-BC72604D8A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FC8ACF5-203D-45CB-B78A-E0C424465B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DD0240C-610A-45B8-82A6-F2F44A735502}"/>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5" name="Footer Placeholder 4">
            <a:extLst>
              <a:ext uri="{FF2B5EF4-FFF2-40B4-BE49-F238E27FC236}">
                <a16:creationId xmlns:a16="http://schemas.microsoft.com/office/drawing/2014/main" id="{1A331847-D50E-4CAB-8D10-5610C02F77D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8F1FC22-4231-471B-82F7-854C4C9E363D}"/>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353520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F31D-D133-4EA0-96E4-5595FB4504C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FDE0245-4E18-42A4-8560-06CC8C3BA8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B8AE998-913C-49D1-BD21-994A255C41DF}"/>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5" name="Footer Placeholder 4">
            <a:extLst>
              <a:ext uri="{FF2B5EF4-FFF2-40B4-BE49-F238E27FC236}">
                <a16:creationId xmlns:a16="http://schemas.microsoft.com/office/drawing/2014/main" id="{4F473361-6801-49B5-9677-A0ACDDEB10B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534C141-EEBC-4425-91D7-48C8C8B299F8}"/>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276793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003-3765-4331-99A8-744A25D9E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97D0A309-FD0A-4BA3-A222-62BD4656D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9FEF22-8ED5-457A-8FDB-10800D4B5077}"/>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5" name="Footer Placeholder 4">
            <a:extLst>
              <a:ext uri="{FF2B5EF4-FFF2-40B4-BE49-F238E27FC236}">
                <a16:creationId xmlns:a16="http://schemas.microsoft.com/office/drawing/2014/main" id="{D7CEECA8-5C79-48D8-947D-3711DF3DBE2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B677C84-236F-445B-ABEC-7CA1DADC75F2}"/>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322060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2616-C5B7-42E5-ACC7-FC21D600C6A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CDA1AE9-B23C-493C-AA9B-BB56CA355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9C50D18-02F9-41BE-95C8-31F706951E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95C4260-0166-40C7-AE07-47B0E8DBAF00}"/>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6" name="Footer Placeholder 5">
            <a:extLst>
              <a:ext uri="{FF2B5EF4-FFF2-40B4-BE49-F238E27FC236}">
                <a16:creationId xmlns:a16="http://schemas.microsoft.com/office/drawing/2014/main" id="{DDED8B8A-B00E-4DF6-9FA5-F138527ED81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741FF0C-3AA2-4C25-827B-08864D1AC2D5}"/>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176521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A30A-B4CF-44D5-A31E-4900704E438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A2BFF69-D92C-40CD-9795-FE97085C06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E04AF4-F20F-492F-95E9-E75119720A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78AAD6F-7D40-41DA-A217-4899602F2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EB64B6-BC1D-4B32-9AF6-A107456AD7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A266ABFC-183B-4017-BC86-FD831EEFDF0E}"/>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8" name="Footer Placeholder 7">
            <a:extLst>
              <a:ext uri="{FF2B5EF4-FFF2-40B4-BE49-F238E27FC236}">
                <a16:creationId xmlns:a16="http://schemas.microsoft.com/office/drawing/2014/main" id="{ECA63186-6B67-408C-8350-27A2EB7624BF}"/>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0AF5DD96-B512-4AAB-B6D3-B6533F64822B}"/>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177142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5317-4686-45F7-8AB4-4256FCFEE31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1959C2C-E1BA-4A5A-8548-3A008CC1273D}"/>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4" name="Footer Placeholder 3">
            <a:extLst>
              <a:ext uri="{FF2B5EF4-FFF2-40B4-BE49-F238E27FC236}">
                <a16:creationId xmlns:a16="http://schemas.microsoft.com/office/drawing/2014/main" id="{3E0964BF-EBDE-42F5-A095-34BC4B477B7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B843594-9E83-4C1C-BD61-9C4090C40859}"/>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219243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5D6A6-5093-42A9-A07F-8A6712571997}"/>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3" name="Footer Placeholder 2">
            <a:extLst>
              <a:ext uri="{FF2B5EF4-FFF2-40B4-BE49-F238E27FC236}">
                <a16:creationId xmlns:a16="http://schemas.microsoft.com/office/drawing/2014/main" id="{084EFD40-41C7-4FA4-9B96-A449CE79E9D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336C791-EF91-42EC-BA42-A2F374F9FF19}"/>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253285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7A59-CFE7-4060-8A22-163896963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5D9DEEF7-BBEC-4891-B911-9C4D77605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DC0219C-7A91-4E9A-9450-5420E750A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C7B7A-B67E-4E11-832B-35869FE1F5A3}"/>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6" name="Footer Placeholder 5">
            <a:extLst>
              <a:ext uri="{FF2B5EF4-FFF2-40B4-BE49-F238E27FC236}">
                <a16:creationId xmlns:a16="http://schemas.microsoft.com/office/drawing/2014/main" id="{9E34C8A6-A3D2-401D-BB23-784F08B4EB9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FB3348D-07BB-4BD5-B515-3D50791F6915}"/>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409703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891B-E978-45A2-9352-D4EA9FFD4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9705A99-3139-4B34-8F57-8AED7E809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2A5D324D-DBBA-44B4-99B0-88F72708A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F2F4B-1A92-4AE1-98D3-3539A03360C6}"/>
              </a:ext>
            </a:extLst>
          </p:cNvPr>
          <p:cNvSpPr>
            <a:spLocks noGrp="1"/>
          </p:cNvSpPr>
          <p:nvPr>
            <p:ph type="dt" sz="half" idx="10"/>
          </p:nvPr>
        </p:nvSpPr>
        <p:spPr/>
        <p:txBody>
          <a:bodyPr/>
          <a:lstStyle/>
          <a:p>
            <a:fld id="{1AB539D3-94E9-45C8-B2B1-36906BCFD2B7}" type="datetimeFigureOut">
              <a:rPr lang="en-NZ" smtClean="0"/>
              <a:t>6/05/2022</a:t>
            </a:fld>
            <a:endParaRPr lang="en-NZ"/>
          </a:p>
        </p:txBody>
      </p:sp>
      <p:sp>
        <p:nvSpPr>
          <p:cNvPr id="6" name="Footer Placeholder 5">
            <a:extLst>
              <a:ext uri="{FF2B5EF4-FFF2-40B4-BE49-F238E27FC236}">
                <a16:creationId xmlns:a16="http://schemas.microsoft.com/office/drawing/2014/main" id="{F36C11D5-4285-40C9-8F35-79452951494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2C59657-D2FE-4391-97AB-4A87893E1DA8}"/>
              </a:ext>
            </a:extLst>
          </p:cNvPr>
          <p:cNvSpPr>
            <a:spLocks noGrp="1"/>
          </p:cNvSpPr>
          <p:nvPr>
            <p:ph type="sldNum" sz="quarter" idx="12"/>
          </p:nvPr>
        </p:nvSpPr>
        <p:spPr/>
        <p:txBody>
          <a:bodyPr/>
          <a:lstStyle/>
          <a:p>
            <a:fld id="{81ECF4F9-FF09-4CEE-AE93-E362A02B4A4C}" type="slidenum">
              <a:rPr lang="en-NZ" smtClean="0"/>
              <a:t>‹#›</a:t>
            </a:fld>
            <a:endParaRPr lang="en-NZ"/>
          </a:p>
        </p:txBody>
      </p:sp>
    </p:spTree>
    <p:extLst>
      <p:ext uri="{BB962C8B-B14F-4D97-AF65-F5344CB8AC3E}">
        <p14:creationId xmlns:p14="http://schemas.microsoft.com/office/powerpoint/2010/main" val="357593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06D56-2D13-48B5-ADC8-B408B7178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033A0E6-65EF-44EF-982C-C9715C35F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B9DD00C-A983-49BB-9999-E38E550EC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539D3-94E9-45C8-B2B1-36906BCFD2B7}" type="datetimeFigureOut">
              <a:rPr lang="en-NZ" smtClean="0"/>
              <a:t>6/05/2022</a:t>
            </a:fld>
            <a:endParaRPr lang="en-NZ"/>
          </a:p>
        </p:txBody>
      </p:sp>
      <p:sp>
        <p:nvSpPr>
          <p:cNvPr id="5" name="Footer Placeholder 4">
            <a:extLst>
              <a:ext uri="{FF2B5EF4-FFF2-40B4-BE49-F238E27FC236}">
                <a16:creationId xmlns:a16="http://schemas.microsoft.com/office/drawing/2014/main" id="{F64498FF-528B-46A2-ABBA-87F3E052E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7AA9B7C-DE41-4F46-9E6F-30BD3E0D0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CF4F9-FF09-4CEE-AE93-E362A02B4A4C}" type="slidenum">
              <a:rPr lang="en-NZ" smtClean="0"/>
              <a:t>‹#›</a:t>
            </a:fld>
            <a:endParaRPr lang="en-NZ"/>
          </a:p>
        </p:txBody>
      </p:sp>
    </p:spTree>
    <p:extLst>
      <p:ext uri="{BB962C8B-B14F-4D97-AF65-F5344CB8AC3E}">
        <p14:creationId xmlns:p14="http://schemas.microsoft.com/office/powerpoint/2010/main" val="249554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04D0-75E1-4C2F-AB41-D9DFCEC56F41}"/>
              </a:ext>
            </a:extLst>
          </p:cNvPr>
          <p:cNvSpPr>
            <a:spLocks noGrp="1"/>
          </p:cNvSpPr>
          <p:nvPr>
            <p:ph type="ctrTitle"/>
          </p:nvPr>
        </p:nvSpPr>
        <p:spPr>
          <a:xfrm>
            <a:off x="-768440" y="-1193800"/>
            <a:ext cx="9144000" cy="2387600"/>
          </a:xfrm>
        </p:spPr>
        <p:txBody>
          <a:bodyPr/>
          <a:lstStyle/>
          <a:p>
            <a:r>
              <a:rPr lang="en-US" b="1" dirty="0">
                <a:solidFill>
                  <a:schemeClr val="bg1"/>
                </a:solidFill>
              </a:rPr>
              <a:t>Life on Big Stone Road</a:t>
            </a:r>
            <a:endParaRPr lang="en-NZ" b="1" dirty="0">
              <a:solidFill>
                <a:schemeClr val="bg1"/>
              </a:solidFill>
            </a:endParaRPr>
          </a:p>
        </p:txBody>
      </p:sp>
    </p:spTree>
    <p:extLst>
      <p:ext uri="{BB962C8B-B14F-4D97-AF65-F5344CB8AC3E}">
        <p14:creationId xmlns:p14="http://schemas.microsoft.com/office/powerpoint/2010/main" val="360983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C39186-CDD7-4A19-A950-BE2F7C130F1B}"/>
              </a:ext>
            </a:extLst>
          </p:cNvPr>
          <p:cNvSpPr>
            <a:spLocks noGrp="1"/>
          </p:cNvSpPr>
          <p:nvPr>
            <p:ph type="title"/>
          </p:nvPr>
        </p:nvSpPr>
        <p:spPr>
          <a:xfrm>
            <a:off x="7091218" y="3634799"/>
            <a:ext cx="10515600" cy="1325563"/>
          </a:xfrm>
        </p:spPr>
        <p:txBody>
          <a:bodyPr>
            <a:normAutofit/>
          </a:bodyPr>
          <a:lstStyle/>
          <a:p>
            <a:r>
              <a:rPr lang="en-US" sz="8000" b="1" dirty="0">
                <a:solidFill>
                  <a:schemeClr val="bg1"/>
                </a:solidFill>
              </a:rPr>
              <a:t>The stream</a:t>
            </a:r>
            <a:endParaRPr lang="en-NZ" sz="8000" b="1" dirty="0">
              <a:solidFill>
                <a:schemeClr val="bg1"/>
              </a:solidFill>
            </a:endParaRPr>
          </a:p>
        </p:txBody>
      </p:sp>
    </p:spTree>
    <p:extLst>
      <p:ext uri="{BB962C8B-B14F-4D97-AF65-F5344CB8AC3E}">
        <p14:creationId xmlns:p14="http://schemas.microsoft.com/office/powerpoint/2010/main" val="407123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E8DD-EF7A-4B4E-8985-58E4AC7E3398}"/>
              </a:ext>
            </a:extLst>
          </p:cNvPr>
          <p:cNvSpPr>
            <a:spLocks noGrp="1"/>
          </p:cNvSpPr>
          <p:nvPr>
            <p:ph type="title"/>
          </p:nvPr>
        </p:nvSpPr>
        <p:spPr>
          <a:blipFill dpi="0" rotWithShape="1">
            <a:blip r:embed="rId4">
              <a:alphaModFix amt="50000"/>
            </a:blip>
            <a:srcRect/>
            <a:tile tx="0" ty="0" sx="100000" sy="100000" flip="none" algn="tl"/>
          </a:blipFill>
        </p:spPr>
        <p:txBody>
          <a:bodyPr/>
          <a:lstStyle/>
          <a:p>
            <a:r>
              <a:rPr lang="en-US" b="1" dirty="0"/>
              <a:t>Social Impact Assessment</a:t>
            </a:r>
            <a:endParaRPr lang="en-NZ" b="1" dirty="0"/>
          </a:p>
        </p:txBody>
      </p:sp>
      <p:sp>
        <p:nvSpPr>
          <p:cNvPr id="3" name="Content Placeholder 2">
            <a:extLst>
              <a:ext uri="{FF2B5EF4-FFF2-40B4-BE49-F238E27FC236}">
                <a16:creationId xmlns:a16="http://schemas.microsoft.com/office/drawing/2014/main" id="{40879BAD-39BC-4A39-813A-2F5205FE89EA}"/>
              </a:ext>
            </a:extLst>
          </p:cNvPr>
          <p:cNvSpPr>
            <a:spLocks noGrp="1"/>
          </p:cNvSpPr>
          <p:nvPr>
            <p:ph idx="1"/>
          </p:nvPr>
        </p:nvSpPr>
        <p:spPr>
          <a:blipFill dpi="0" rotWithShape="1">
            <a:blip r:embed="rId4">
              <a:alphaModFix amt="70000"/>
            </a:blip>
            <a:srcRect/>
            <a:tile tx="0" ty="0" sx="100000" sy="100000" flip="none" algn="tl"/>
          </a:blipFill>
        </p:spPr>
        <p:txBody>
          <a:bodyPr/>
          <a:lstStyle/>
          <a:p>
            <a:r>
              <a:rPr lang="en-US" dirty="0"/>
              <a:t>NZ Association for Impact Assessment</a:t>
            </a:r>
          </a:p>
          <a:p>
            <a:pPr lvl="1"/>
            <a:r>
              <a:rPr lang="en-US" dirty="0"/>
              <a:t>Impact assessment methods in relevant areas of public and private sector decision making, to protect social, cultural and environmental values.</a:t>
            </a:r>
          </a:p>
          <a:p>
            <a:r>
              <a:rPr lang="en-US" dirty="0"/>
              <a:t>Social Impact Assessment</a:t>
            </a:r>
          </a:p>
          <a:p>
            <a:pPr lvl="1"/>
            <a:r>
              <a:rPr lang="en-US" dirty="0"/>
              <a:t>Way of life – </a:t>
            </a:r>
            <a:r>
              <a:rPr lang="en-US" b="1" dirty="0"/>
              <a:t>lifestyles</a:t>
            </a:r>
            <a:r>
              <a:rPr lang="en-US" dirty="0"/>
              <a:t>, work, interactions and </a:t>
            </a:r>
            <a:r>
              <a:rPr lang="en-US" b="1" dirty="0"/>
              <a:t>recreation</a:t>
            </a:r>
          </a:p>
          <a:p>
            <a:pPr lvl="1"/>
            <a:r>
              <a:rPr lang="en-US" dirty="0"/>
              <a:t>Culture</a:t>
            </a:r>
          </a:p>
          <a:p>
            <a:pPr lvl="1"/>
            <a:r>
              <a:rPr lang="en-NZ" dirty="0"/>
              <a:t>Community</a:t>
            </a:r>
          </a:p>
          <a:p>
            <a:pPr lvl="1"/>
            <a:r>
              <a:rPr lang="en-NZ" dirty="0"/>
              <a:t>Political and governance systems</a:t>
            </a:r>
          </a:p>
          <a:p>
            <a:pPr lvl="1"/>
            <a:r>
              <a:rPr lang="en-NZ" dirty="0"/>
              <a:t>Fears and aspirations</a:t>
            </a:r>
          </a:p>
          <a:p>
            <a:pPr lvl="1"/>
            <a:r>
              <a:rPr lang="en-NZ" dirty="0"/>
              <a:t>Personal and property rights</a:t>
            </a:r>
          </a:p>
        </p:txBody>
      </p:sp>
    </p:spTree>
    <p:extLst>
      <p:ext uri="{BB962C8B-B14F-4D97-AF65-F5344CB8AC3E}">
        <p14:creationId xmlns:p14="http://schemas.microsoft.com/office/powerpoint/2010/main" val="257675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CF16-AC83-4B35-80D6-6E2E3C83AA47}"/>
              </a:ext>
            </a:extLst>
          </p:cNvPr>
          <p:cNvSpPr>
            <a:spLocks noGrp="1"/>
          </p:cNvSpPr>
          <p:nvPr>
            <p:ph type="title"/>
          </p:nvPr>
        </p:nvSpPr>
        <p:spPr>
          <a:blipFill dpi="0" rotWithShape="1">
            <a:blip r:embed="rId4">
              <a:alphaModFix amt="70000"/>
            </a:blip>
            <a:srcRect/>
            <a:tile tx="0" ty="0" sx="100000" sy="100000" flip="none" algn="tl"/>
          </a:blipFill>
        </p:spPr>
        <p:txBody>
          <a:bodyPr/>
          <a:lstStyle/>
          <a:p>
            <a:r>
              <a:rPr lang="en-US" b="1" dirty="0"/>
              <a:t>A Social Impact Assessment should:</a:t>
            </a:r>
            <a:endParaRPr lang="en-NZ" b="1" dirty="0"/>
          </a:p>
        </p:txBody>
      </p:sp>
      <p:sp>
        <p:nvSpPr>
          <p:cNvPr id="3" name="Content Placeholder 2">
            <a:extLst>
              <a:ext uri="{FF2B5EF4-FFF2-40B4-BE49-F238E27FC236}">
                <a16:creationId xmlns:a16="http://schemas.microsoft.com/office/drawing/2014/main" id="{5B0DA36B-B39B-486B-BDBF-2B4543ECDF8D}"/>
              </a:ext>
            </a:extLst>
          </p:cNvPr>
          <p:cNvSpPr>
            <a:spLocks noGrp="1"/>
          </p:cNvSpPr>
          <p:nvPr>
            <p:ph idx="1"/>
          </p:nvPr>
        </p:nvSpPr>
        <p:spPr>
          <a:blipFill>
            <a:blip r:embed="rId4">
              <a:alphaModFix amt="70000"/>
            </a:blip>
            <a:tile tx="0" ty="0" sx="100000" sy="100000" flip="none" algn="tl"/>
          </a:blipFill>
        </p:spPr>
        <p:txBody>
          <a:bodyPr/>
          <a:lstStyle/>
          <a:p>
            <a:r>
              <a:rPr lang="en-US" b="1"/>
              <a:t>Identify stakeholders, groups and communities impacted</a:t>
            </a:r>
          </a:p>
          <a:p>
            <a:r>
              <a:rPr lang="en-US" b="1"/>
              <a:t>Collect baseline data covering key social issues of the impacted communities</a:t>
            </a:r>
          </a:p>
          <a:p>
            <a:endParaRPr lang="en-NZ" b="1" dirty="0"/>
          </a:p>
        </p:txBody>
      </p:sp>
      <p:pic>
        <p:nvPicPr>
          <p:cNvPr id="5" name="Picture 4">
            <a:extLst>
              <a:ext uri="{FF2B5EF4-FFF2-40B4-BE49-F238E27FC236}">
                <a16:creationId xmlns:a16="http://schemas.microsoft.com/office/drawing/2014/main" id="{AB8337CA-3026-4254-AC56-AED679CFCA70}"/>
              </a:ext>
            </a:extLst>
          </p:cNvPr>
          <p:cNvPicPr>
            <a:picLocks noChangeAspect="1"/>
          </p:cNvPicPr>
          <p:nvPr/>
        </p:nvPicPr>
        <p:blipFill>
          <a:blip r:embed="rId5"/>
          <a:stretch>
            <a:fillRect/>
          </a:stretch>
        </p:blipFill>
        <p:spPr>
          <a:xfrm>
            <a:off x="838200" y="3335119"/>
            <a:ext cx="8963025" cy="3371850"/>
          </a:xfrm>
          <a:prstGeom prst="rect">
            <a:avLst/>
          </a:prstGeom>
        </p:spPr>
      </p:pic>
      <p:sp>
        <p:nvSpPr>
          <p:cNvPr id="9" name="TextBox 8">
            <a:extLst>
              <a:ext uri="{FF2B5EF4-FFF2-40B4-BE49-F238E27FC236}">
                <a16:creationId xmlns:a16="http://schemas.microsoft.com/office/drawing/2014/main" id="{28A56385-0DE1-41E4-A316-14B9A4DF0FC9}"/>
              </a:ext>
            </a:extLst>
          </p:cNvPr>
          <p:cNvSpPr txBox="1"/>
          <p:nvPr/>
        </p:nvSpPr>
        <p:spPr>
          <a:xfrm>
            <a:off x="6807200" y="6562498"/>
            <a:ext cx="6096000" cy="369332"/>
          </a:xfrm>
          <a:prstGeom prst="rect">
            <a:avLst/>
          </a:prstGeom>
          <a:noFill/>
        </p:spPr>
        <p:txBody>
          <a:bodyPr wrap="square">
            <a:spAutoFit/>
          </a:bodyPr>
          <a:lstStyle/>
          <a:p>
            <a:r>
              <a:rPr lang="en-NZ" dirty="0">
                <a:solidFill>
                  <a:schemeClr val="bg1"/>
                </a:solidFill>
              </a:rPr>
              <a:t>https://www.nzaia.org.nz/communityengagement.html</a:t>
            </a:r>
          </a:p>
        </p:txBody>
      </p:sp>
    </p:spTree>
    <p:extLst>
      <p:ext uri="{BB962C8B-B14F-4D97-AF65-F5344CB8AC3E}">
        <p14:creationId xmlns:p14="http://schemas.microsoft.com/office/powerpoint/2010/main" val="103699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D2B338-902B-4FF0-B990-15A33E60E53F}"/>
              </a:ext>
            </a:extLst>
          </p:cNvPr>
          <p:cNvPicPr>
            <a:picLocks noGrp="1" noChangeAspect="1"/>
          </p:cNvPicPr>
          <p:nvPr>
            <p:ph idx="1"/>
          </p:nvPr>
        </p:nvPicPr>
        <p:blipFill>
          <a:blip r:embed="rId4"/>
          <a:stretch>
            <a:fillRect/>
          </a:stretch>
        </p:blipFill>
        <p:spPr>
          <a:xfrm>
            <a:off x="838200" y="537947"/>
            <a:ext cx="8560741" cy="5639016"/>
          </a:xfrm>
        </p:spPr>
      </p:pic>
      <p:sp>
        <p:nvSpPr>
          <p:cNvPr id="6" name="TextBox 5">
            <a:extLst>
              <a:ext uri="{FF2B5EF4-FFF2-40B4-BE49-F238E27FC236}">
                <a16:creationId xmlns:a16="http://schemas.microsoft.com/office/drawing/2014/main" id="{4FFAC989-51EF-494B-9F13-849BFBBDA5AA}"/>
              </a:ext>
            </a:extLst>
          </p:cNvPr>
          <p:cNvSpPr txBox="1"/>
          <p:nvPr/>
        </p:nvSpPr>
        <p:spPr>
          <a:xfrm>
            <a:off x="5745018" y="6449558"/>
            <a:ext cx="6114473" cy="369332"/>
          </a:xfrm>
          <a:prstGeom prst="rect">
            <a:avLst/>
          </a:prstGeom>
          <a:noFill/>
        </p:spPr>
        <p:txBody>
          <a:bodyPr wrap="square" rtlCol="0">
            <a:spAutoFit/>
          </a:bodyPr>
          <a:lstStyle/>
          <a:p>
            <a:r>
              <a:rPr lang="en-NZ" dirty="0">
                <a:solidFill>
                  <a:schemeClr val="bg1"/>
                </a:solidFill>
              </a:rPr>
              <a:t>https://www.nzaia.org.nz/communityengagement.html</a:t>
            </a:r>
          </a:p>
        </p:txBody>
      </p:sp>
    </p:spTree>
    <p:extLst>
      <p:ext uri="{BB962C8B-B14F-4D97-AF65-F5344CB8AC3E}">
        <p14:creationId xmlns:p14="http://schemas.microsoft.com/office/powerpoint/2010/main" val="160086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14D8-DAF2-4A11-8C17-409B8A74EAAA}"/>
              </a:ext>
            </a:extLst>
          </p:cNvPr>
          <p:cNvSpPr>
            <a:spLocks noGrp="1"/>
          </p:cNvSpPr>
          <p:nvPr>
            <p:ph type="title"/>
          </p:nvPr>
        </p:nvSpPr>
        <p:spPr/>
        <p:txBody>
          <a:bodyPr/>
          <a:lstStyle/>
          <a:p>
            <a:r>
              <a:rPr lang="en-US" b="1" dirty="0">
                <a:solidFill>
                  <a:schemeClr val="bg1"/>
                </a:solidFill>
              </a:rPr>
              <a:t>Did the DCC complete a social impact assessment? </a:t>
            </a:r>
            <a:endParaRPr lang="en-NZ" b="1" dirty="0">
              <a:solidFill>
                <a:schemeClr val="bg1"/>
              </a:solidFill>
            </a:endParaRPr>
          </a:p>
        </p:txBody>
      </p:sp>
      <p:sp>
        <p:nvSpPr>
          <p:cNvPr id="6" name="Content Placeholder 5">
            <a:extLst>
              <a:ext uri="{FF2B5EF4-FFF2-40B4-BE49-F238E27FC236}">
                <a16:creationId xmlns:a16="http://schemas.microsoft.com/office/drawing/2014/main" id="{E8D5D3ED-0F1E-4DE0-BDE1-BB0E34B2F45A}"/>
              </a:ext>
            </a:extLst>
          </p:cNvPr>
          <p:cNvSpPr>
            <a:spLocks noGrp="1"/>
          </p:cNvSpPr>
          <p:nvPr>
            <p:ph idx="1"/>
          </p:nvPr>
        </p:nvSpPr>
        <p:spPr>
          <a:xfrm>
            <a:off x="939800" y="2305917"/>
            <a:ext cx="10515600" cy="4351338"/>
          </a:xfrm>
        </p:spPr>
        <p:txBody>
          <a:bodyPr/>
          <a:lstStyle/>
          <a:p>
            <a:pPr marL="0" indent="0">
              <a:buNone/>
            </a:pPr>
            <a:r>
              <a:rPr lang="en-US" b="1" dirty="0">
                <a:solidFill>
                  <a:schemeClr val="bg1"/>
                </a:solidFill>
              </a:rPr>
              <a:t>Not from my perspective</a:t>
            </a:r>
          </a:p>
          <a:p>
            <a:pPr lvl="1"/>
            <a:r>
              <a:rPr lang="en-US" b="1" dirty="0">
                <a:solidFill>
                  <a:schemeClr val="bg1"/>
                </a:solidFill>
              </a:rPr>
              <a:t>Geological, economic, water, air, ecological, archaeological, cultural, transport, acoustic, environmental</a:t>
            </a:r>
          </a:p>
          <a:p>
            <a:pPr lvl="1"/>
            <a:r>
              <a:rPr lang="en-US" b="1" dirty="0">
                <a:solidFill>
                  <a:schemeClr val="bg1"/>
                </a:solidFill>
              </a:rPr>
              <a:t>Social impact assessment is severely lacking and not to an international recognized standard</a:t>
            </a:r>
          </a:p>
          <a:p>
            <a:pPr lvl="1"/>
            <a:r>
              <a:rPr lang="en-US" b="1" dirty="0">
                <a:solidFill>
                  <a:schemeClr val="bg1"/>
                </a:solidFill>
              </a:rPr>
              <a:t>Been ‘informed’, not consulted </a:t>
            </a:r>
          </a:p>
          <a:p>
            <a:pPr lvl="1"/>
            <a:r>
              <a:rPr lang="en-US" b="1" dirty="0">
                <a:solidFill>
                  <a:schemeClr val="bg1"/>
                </a:solidFill>
              </a:rPr>
              <a:t>Consider the social impact of a significant air incident or pollution event</a:t>
            </a:r>
          </a:p>
          <a:p>
            <a:pPr lvl="2"/>
            <a:r>
              <a:rPr lang="en-US" b="1" dirty="0">
                <a:solidFill>
                  <a:schemeClr val="bg1"/>
                </a:solidFill>
              </a:rPr>
              <a:t>Loss of social </a:t>
            </a:r>
            <a:r>
              <a:rPr lang="en-US" b="1" dirty="0" err="1">
                <a:solidFill>
                  <a:schemeClr val="bg1"/>
                </a:solidFill>
              </a:rPr>
              <a:t>licence</a:t>
            </a:r>
            <a:r>
              <a:rPr lang="en-US" b="1" dirty="0">
                <a:solidFill>
                  <a:schemeClr val="bg1"/>
                </a:solidFill>
              </a:rPr>
              <a:t> and trust</a:t>
            </a:r>
          </a:p>
          <a:p>
            <a:pPr lvl="2"/>
            <a:r>
              <a:rPr lang="en-US" b="1" dirty="0">
                <a:solidFill>
                  <a:schemeClr val="bg1"/>
                </a:solidFill>
              </a:rPr>
              <a:t>Clean up costs</a:t>
            </a:r>
            <a:endParaRPr lang="en-NZ" b="1" dirty="0">
              <a:solidFill>
                <a:schemeClr val="bg1"/>
              </a:solidFill>
            </a:endParaRPr>
          </a:p>
        </p:txBody>
      </p:sp>
    </p:spTree>
    <p:extLst>
      <p:ext uri="{BB962C8B-B14F-4D97-AF65-F5344CB8AC3E}">
        <p14:creationId xmlns:p14="http://schemas.microsoft.com/office/powerpoint/2010/main" val="3978291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905</Words>
  <Application>Microsoft Office PowerPoint</Application>
  <PresentationFormat>Widescreen</PresentationFormat>
  <Paragraphs>46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Life on Big Stone Road</vt:lpstr>
      <vt:lpstr>The stream</vt:lpstr>
      <vt:lpstr>Social Impact Assessment</vt:lpstr>
      <vt:lpstr>A Social Impact Assessment should:</vt:lpstr>
      <vt:lpstr>PowerPoint Presentation</vt:lpstr>
      <vt:lpstr>Did the DCC complete a social impact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on Big Stone Road</dc:title>
  <dc:creator>Andrea McMillan</dc:creator>
  <cp:lastModifiedBy>Karen Bagnall</cp:lastModifiedBy>
  <cp:revision>1</cp:revision>
  <dcterms:created xsi:type="dcterms:W3CDTF">2022-05-05T23:11:22Z</dcterms:created>
  <dcterms:modified xsi:type="dcterms:W3CDTF">2022-05-06T01:57:56Z</dcterms:modified>
</cp:coreProperties>
</file>