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8" r:id="rId5"/>
    <p:sldId id="269" r:id="rId6"/>
    <p:sldId id="292" r:id="rId7"/>
    <p:sldId id="291" r:id="rId8"/>
    <p:sldId id="270" r:id="rId9"/>
    <p:sldId id="294" r:id="rId10"/>
    <p:sldId id="271" r:id="rId11"/>
    <p:sldId id="293" r:id="rId12"/>
    <p:sldId id="288" r:id="rId13"/>
    <p:sldId id="276" r:id="rId14"/>
    <p:sldId id="274" r:id="rId15"/>
    <p:sldId id="279" r:id="rId16"/>
    <p:sldId id="278" r:id="rId17"/>
    <p:sldId id="277" r:id="rId18"/>
    <p:sldId id="289"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26D"/>
    <a:srgbClr val="FF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33" autoAdjust="0"/>
    <p:restoredTop sz="94660"/>
  </p:normalViewPr>
  <p:slideViewPr>
    <p:cSldViewPr snapToGrid="0">
      <p:cViewPr varScale="1">
        <p:scale>
          <a:sx n="86" d="100"/>
          <a:sy n="86" d="100"/>
        </p:scale>
        <p:origin x="73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248C33CD-9410-4D88-B40F-19A35D73D6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9" y="0"/>
            <a:ext cx="12189631" cy="6858000"/>
          </a:xfrm>
          <a:prstGeom prst="rect">
            <a:avLst/>
          </a:prstGeom>
        </p:spPr>
      </p:pic>
      <p:sp>
        <p:nvSpPr>
          <p:cNvPr id="3" name="Subtitle 2">
            <a:extLst>
              <a:ext uri="{FF2B5EF4-FFF2-40B4-BE49-F238E27FC236}">
                <a16:creationId xmlns:a16="http://schemas.microsoft.com/office/drawing/2014/main" id="{10D0AA8A-B1C6-4E61-9BD5-48C7A7519505}"/>
              </a:ext>
            </a:extLst>
          </p:cNvPr>
          <p:cNvSpPr>
            <a:spLocks noGrp="1"/>
          </p:cNvSpPr>
          <p:nvPr>
            <p:ph type="subTitle" idx="1" hasCustomPrompt="1"/>
          </p:nvPr>
        </p:nvSpPr>
        <p:spPr>
          <a:xfrm>
            <a:off x="668594" y="3595621"/>
            <a:ext cx="8026832" cy="822479"/>
          </a:xfrm>
        </p:spPr>
        <p:txBody>
          <a:bodyPr anchor="b">
            <a:norm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PRESENTER’S NAME AND TITLE</a:t>
            </a:r>
            <a:endParaRPr lang="en-NZ" dirty="0"/>
          </a:p>
        </p:txBody>
      </p:sp>
      <p:sp>
        <p:nvSpPr>
          <p:cNvPr id="2" name="Title 1">
            <a:extLst>
              <a:ext uri="{FF2B5EF4-FFF2-40B4-BE49-F238E27FC236}">
                <a16:creationId xmlns:a16="http://schemas.microsoft.com/office/drawing/2014/main" id="{5CE620DD-C1A1-43B8-A7A7-DBC0C737FD20}"/>
              </a:ext>
            </a:extLst>
          </p:cNvPr>
          <p:cNvSpPr>
            <a:spLocks noGrp="1"/>
          </p:cNvSpPr>
          <p:nvPr>
            <p:ph type="ctrTitle" hasCustomPrompt="1"/>
          </p:nvPr>
        </p:nvSpPr>
        <p:spPr>
          <a:xfrm>
            <a:off x="668594" y="1288039"/>
            <a:ext cx="8026832" cy="2064621"/>
          </a:xfrm>
        </p:spPr>
        <p:txBody>
          <a:bodyPr anchor="b">
            <a:normAutofit/>
          </a:bodyPr>
          <a:lstStyle>
            <a:lvl1pPr algn="l">
              <a:defRPr sz="5400">
                <a:solidFill>
                  <a:schemeClr val="bg1"/>
                </a:solidFill>
              </a:defRPr>
            </a:lvl1pPr>
          </a:lstStyle>
          <a:p>
            <a:r>
              <a:rPr lang="en-US" dirty="0"/>
              <a:t>Click to edit Presentation Name</a:t>
            </a:r>
            <a:endParaRPr lang="en-NZ" dirty="0"/>
          </a:p>
        </p:txBody>
      </p:sp>
    </p:spTree>
    <p:extLst>
      <p:ext uri="{BB962C8B-B14F-4D97-AF65-F5344CB8AC3E}">
        <p14:creationId xmlns:p14="http://schemas.microsoft.com/office/powerpoint/2010/main" val="428396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9646483-5388-4256-B3C6-D524779DB1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0"/>
            <a:ext cx="12189631" cy="6858000"/>
          </a:xfrm>
          <a:prstGeom prst="rect">
            <a:avLst/>
          </a:prstGeom>
        </p:spPr>
      </p:pic>
      <p:sp>
        <p:nvSpPr>
          <p:cNvPr id="2" name="Title 1">
            <a:extLst>
              <a:ext uri="{FF2B5EF4-FFF2-40B4-BE49-F238E27FC236}">
                <a16:creationId xmlns:a16="http://schemas.microsoft.com/office/drawing/2014/main" id="{4866F032-11A7-4D10-996C-F36C8222AC72}"/>
              </a:ext>
            </a:extLst>
          </p:cNvPr>
          <p:cNvSpPr>
            <a:spLocks noGrp="1"/>
          </p:cNvSpPr>
          <p:nvPr>
            <p:ph type="title"/>
          </p:nvPr>
        </p:nvSpPr>
        <p:spPr>
          <a:xfrm>
            <a:off x="838201" y="967820"/>
            <a:ext cx="6439786" cy="1643108"/>
          </a:xfrm>
        </p:spPr>
        <p:txBody>
          <a:bodyPr/>
          <a:lstStyle>
            <a:lvl1pPr>
              <a:defRPr>
                <a:solidFill>
                  <a:schemeClr val="bg1"/>
                </a:solidFill>
              </a:defRPr>
            </a:lvl1pPr>
          </a:lstStyle>
          <a:p>
            <a:r>
              <a:rPr lang="en-GB"/>
              <a:t>Click to edit Master title style</a:t>
            </a:r>
            <a:endParaRPr lang="en-NZ" dirty="0"/>
          </a:p>
        </p:txBody>
      </p:sp>
      <p:sp>
        <p:nvSpPr>
          <p:cNvPr id="3" name="Content Placeholder 2">
            <a:extLst>
              <a:ext uri="{FF2B5EF4-FFF2-40B4-BE49-F238E27FC236}">
                <a16:creationId xmlns:a16="http://schemas.microsoft.com/office/drawing/2014/main" id="{6637F029-397E-4BF2-AFE6-9F514ECAAA6C}"/>
              </a:ext>
            </a:extLst>
          </p:cNvPr>
          <p:cNvSpPr>
            <a:spLocks noGrp="1"/>
          </p:cNvSpPr>
          <p:nvPr>
            <p:ph idx="1"/>
          </p:nvPr>
        </p:nvSpPr>
        <p:spPr>
          <a:xfrm>
            <a:off x="838200" y="2998380"/>
            <a:ext cx="10516263" cy="317183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spTree>
    <p:extLst>
      <p:ext uri="{BB962C8B-B14F-4D97-AF65-F5344CB8AC3E}">
        <p14:creationId xmlns:p14="http://schemas.microsoft.com/office/powerpoint/2010/main" val="1383622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6F032-11A7-4D10-996C-F36C8222AC72}"/>
              </a:ext>
            </a:extLst>
          </p:cNvPr>
          <p:cNvSpPr>
            <a:spLocks noGrp="1"/>
          </p:cNvSpPr>
          <p:nvPr>
            <p:ph type="title"/>
          </p:nvPr>
        </p:nvSpPr>
        <p:spPr>
          <a:xfrm>
            <a:off x="838201" y="1141414"/>
            <a:ext cx="7167113" cy="1325563"/>
          </a:xfrm>
        </p:spPr>
        <p:txBody>
          <a:bodyPr/>
          <a:lstStyle/>
          <a:p>
            <a:r>
              <a:rPr lang="en-GB"/>
              <a:t>Click to edit Master title style</a:t>
            </a:r>
            <a:endParaRPr lang="en-NZ" dirty="0"/>
          </a:p>
        </p:txBody>
      </p:sp>
      <p:sp>
        <p:nvSpPr>
          <p:cNvPr id="3" name="Content Placeholder 2">
            <a:extLst>
              <a:ext uri="{FF2B5EF4-FFF2-40B4-BE49-F238E27FC236}">
                <a16:creationId xmlns:a16="http://schemas.microsoft.com/office/drawing/2014/main" id="{6637F029-397E-4BF2-AFE6-9F514ECAAA6C}"/>
              </a:ext>
            </a:extLst>
          </p:cNvPr>
          <p:cNvSpPr>
            <a:spLocks noGrp="1"/>
          </p:cNvSpPr>
          <p:nvPr>
            <p:ph idx="1"/>
          </p:nvPr>
        </p:nvSpPr>
        <p:spPr>
          <a:xfrm>
            <a:off x="838201" y="2732348"/>
            <a:ext cx="7167112" cy="35701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pic>
        <p:nvPicPr>
          <p:cNvPr id="16" name="Picture 15">
            <a:extLst>
              <a:ext uri="{FF2B5EF4-FFF2-40B4-BE49-F238E27FC236}">
                <a16:creationId xmlns:a16="http://schemas.microsoft.com/office/drawing/2014/main" id="{28743954-AF94-4386-8961-DD2452A275F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1935" b="79741"/>
          <a:stretch/>
        </p:blipFill>
        <p:spPr>
          <a:xfrm>
            <a:off x="6376946" y="857"/>
            <a:ext cx="5815053" cy="1140962"/>
          </a:xfrm>
          <a:prstGeom prst="rect">
            <a:avLst/>
          </a:prstGeom>
        </p:spPr>
      </p:pic>
      <p:sp>
        <p:nvSpPr>
          <p:cNvPr id="5" name="Picture Placeholder 4">
            <a:extLst>
              <a:ext uri="{FF2B5EF4-FFF2-40B4-BE49-F238E27FC236}">
                <a16:creationId xmlns:a16="http://schemas.microsoft.com/office/drawing/2014/main" id="{1371F414-D08C-415C-9DB0-905D58FE7ADD}"/>
              </a:ext>
            </a:extLst>
          </p:cNvPr>
          <p:cNvSpPr>
            <a:spLocks noGrp="1"/>
          </p:cNvSpPr>
          <p:nvPr>
            <p:ph type="pic" sz="quarter" idx="10"/>
          </p:nvPr>
        </p:nvSpPr>
        <p:spPr>
          <a:xfrm>
            <a:off x="8269288" y="1141414"/>
            <a:ext cx="3244850" cy="3861908"/>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r>
              <a:rPr lang="en-GB" dirty="0"/>
              <a:t>Click icon to add picture</a:t>
            </a:r>
            <a:endParaRPr lang="en-NZ" dirty="0"/>
          </a:p>
        </p:txBody>
      </p:sp>
    </p:spTree>
    <p:extLst>
      <p:ext uri="{BB962C8B-B14F-4D97-AF65-F5344CB8AC3E}">
        <p14:creationId xmlns:p14="http://schemas.microsoft.com/office/powerpoint/2010/main" val="221376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9FA0B3-13DF-466E-98DA-9773C00D1B2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3234"/>
          <a:stretch/>
        </p:blipFill>
        <p:spPr>
          <a:xfrm>
            <a:off x="0" y="223494"/>
            <a:ext cx="12192000" cy="6634506"/>
          </a:xfrm>
          <a:prstGeom prst="rect">
            <a:avLst/>
          </a:prstGeom>
        </p:spPr>
      </p:pic>
      <p:sp>
        <p:nvSpPr>
          <p:cNvPr id="2" name="Title 1">
            <a:extLst>
              <a:ext uri="{FF2B5EF4-FFF2-40B4-BE49-F238E27FC236}">
                <a16:creationId xmlns:a16="http://schemas.microsoft.com/office/drawing/2014/main" id="{342AD504-5FB1-4FE5-B386-A0F5017316BC}"/>
              </a:ext>
            </a:extLst>
          </p:cNvPr>
          <p:cNvSpPr>
            <a:spLocks noGrp="1"/>
          </p:cNvSpPr>
          <p:nvPr>
            <p:ph type="title"/>
          </p:nvPr>
        </p:nvSpPr>
        <p:spPr>
          <a:xfrm>
            <a:off x="831849" y="381870"/>
            <a:ext cx="7183065" cy="1574151"/>
          </a:xfrm>
        </p:spPr>
        <p:txBody>
          <a:bodyPr anchor="b">
            <a:normAutofit/>
          </a:bodyPr>
          <a:lstStyle>
            <a:lvl1pPr>
              <a:defRPr sz="4000" b="1"/>
            </a:lvl1pPr>
          </a:lstStyle>
          <a:p>
            <a:r>
              <a:rPr lang="en-GB"/>
              <a:t>Click to edit Master title style</a:t>
            </a:r>
            <a:endParaRPr lang="en-NZ" dirty="0"/>
          </a:p>
        </p:txBody>
      </p:sp>
      <p:sp>
        <p:nvSpPr>
          <p:cNvPr id="9" name="Content Placeholder 2">
            <a:extLst>
              <a:ext uri="{FF2B5EF4-FFF2-40B4-BE49-F238E27FC236}">
                <a16:creationId xmlns:a16="http://schemas.microsoft.com/office/drawing/2014/main" id="{95B2E2C3-9A46-4348-96E2-0AC34FC1173B}"/>
              </a:ext>
            </a:extLst>
          </p:cNvPr>
          <p:cNvSpPr>
            <a:spLocks noGrp="1"/>
          </p:cNvSpPr>
          <p:nvPr>
            <p:ph idx="1"/>
          </p:nvPr>
        </p:nvSpPr>
        <p:spPr>
          <a:xfrm>
            <a:off x="838200" y="2337033"/>
            <a:ext cx="7176714" cy="36105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sp>
        <p:nvSpPr>
          <p:cNvPr id="4" name="Picture Placeholder 3">
            <a:extLst>
              <a:ext uri="{FF2B5EF4-FFF2-40B4-BE49-F238E27FC236}">
                <a16:creationId xmlns:a16="http://schemas.microsoft.com/office/drawing/2014/main" id="{D127F66B-FC97-4B30-91BC-94DD53D2D4DB}"/>
              </a:ext>
            </a:extLst>
          </p:cNvPr>
          <p:cNvSpPr>
            <a:spLocks noGrp="1"/>
          </p:cNvSpPr>
          <p:nvPr>
            <p:ph type="pic" sz="quarter" idx="10"/>
          </p:nvPr>
        </p:nvSpPr>
        <p:spPr>
          <a:xfrm>
            <a:off x="8515351" y="382588"/>
            <a:ext cx="2711892" cy="1741037"/>
          </a:xfrm>
        </p:spPr>
        <p:txBody>
          <a:bodyPr/>
          <a:lstStyle/>
          <a:p>
            <a:r>
              <a:rPr lang="en-GB" dirty="0"/>
              <a:t>Click icon to add picture</a:t>
            </a:r>
            <a:endParaRPr lang="en-NZ" dirty="0"/>
          </a:p>
        </p:txBody>
      </p:sp>
      <p:sp>
        <p:nvSpPr>
          <p:cNvPr id="11" name="Picture Placeholder 3">
            <a:extLst>
              <a:ext uri="{FF2B5EF4-FFF2-40B4-BE49-F238E27FC236}">
                <a16:creationId xmlns:a16="http://schemas.microsoft.com/office/drawing/2014/main" id="{3FAA423F-A66E-4DB2-919D-C74C47175A2B}"/>
              </a:ext>
            </a:extLst>
          </p:cNvPr>
          <p:cNvSpPr>
            <a:spLocks noGrp="1"/>
          </p:cNvSpPr>
          <p:nvPr>
            <p:ph type="pic" sz="quarter" idx="11"/>
          </p:nvPr>
        </p:nvSpPr>
        <p:spPr>
          <a:xfrm>
            <a:off x="8515351" y="2340526"/>
            <a:ext cx="2711892" cy="1741037"/>
          </a:xfrm>
        </p:spPr>
        <p:txBody>
          <a:bodyPr/>
          <a:lstStyle/>
          <a:p>
            <a:r>
              <a:rPr lang="en-GB" dirty="0"/>
              <a:t>Click icon to add picture</a:t>
            </a:r>
            <a:endParaRPr lang="en-NZ" dirty="0"/>
          </a:p>
        </p:txBody>
      </p:sp>
    </p:spTree>
    <p:extLst>
      <p:ext uri="{BB962C8B-B14F-4D97-AF65-F5344CB8AC3E}">
        <p14:creationId xmlns:p14="http://schemas.microsoft.com/office/powerpoint/2010/main" val="1216887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9FA0B3-13DF-466E-98DA-9773C00D1B2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3234"/>
          <a:stretch/>
        </p:blipFill>
        <p:spPr>
          <a:xfrm>
            <a:off x="0" y="223494"/>
            <a:ext cx="12192000" cy="6634506"/>
          </a:xfrm>
          <a:prstGeom prst="rect">
            <a:avLst/>
          </a:prstGeom>
        </p:spPr>
      </p:pic>
      <p:sp>
        <p:nvSpPr>
          <p:cNvPr id="2" name="Title 1">
            <a:extLst>
              <a:ext uri="{FF2B5EF4-FFF2-40B4-BE49-F238E27FC236}">
                <a16:creationId xmlns:a16="http://schemas.microsoft.com/office/drawing/2014/main" id="{342AD504-5FB1-4FE5-B386-A0F5017316BC}"/>
              </a:ext>
            </a:extLst>
          </p:cNvPr>
          <p:cNvSpPr>
            <a:spLocks noGrp="1"/>
          </p:cNvSpPr>
          <p:nvPr>
            <p:ph type="title"/>
          </p:nvPr>
        </p:nvSpPr>
        <p:spPr>
          <a:xfrm>
            <a:off x="831849" y="381870"/>
            <a:ext cx="7183065" cy="1574151"/>
          </a:xfrm>
        </p:spPr>
        <p:txBody>
          <a:bodyPr anchor="b">
            <a:normAutofit/>
          </a:bodyPr>
          <a:lstStyle>
            <a:lvl1pPr>
              <a:defRPr sz="4000"/>
            </a:lvl1pPr>
          </a:lstStyle>
          <a:p>
            <a:r>
              <a:rPr lang="en-GB"/>
              <a:t>Click to edit Master title style</a:t>
            </a:r>
            <a:endParaRPr lang="en-NZ" dirty="0"/>
          </a:p>
        </p:txBody>
      </p:sp>
      <p:sp>
        <p:nvSpPr>
          <p:cNvPr id="9" name="Content Placeholder 2">
            <a:extLst>
              <a:ext uri="{FF2B5EF4-FFF2-40B4-BE49-F238E27FC236}">
                <a16:creationId xmlns:a16="http://schemas.microsoft.com/office/drawing/2014/main" id="{95B2E2C3-9A46-4348-96E2-0AC34FC1173B}"/>
              </a:ext>
            </a:extLst>
          </p:cNvPr>
          <p:cNvSpPr>
            <a:spLocks noGrp="1"/>
          </p:cNvSpPr>
          <p:nvPr>
            <p:ph idx="1"/>
          </p:nvPr>
        </p:nvSpPr>
        <p:spPr>
          <a:xfrm>
            <a:off x="838200" y="2337033"/>
            <a:ext cx="7176714" cy="36105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sp>
        <p:nvSpPr>
          <p:cNvPr id="4" name="Picture Placeholder 3">
            <a:extLst>
              <a:ext uri="{FF2B5EF4-FFF2-40B4-BE49-F238E27FC236}">
                <a16:creationId xmlns:a16="http://schemas.microsoft.com/office/drawing/2014/main" id="{D127F66B-FC97-4B30-91BC-94DD53D2D4DB}"/>
              </a:ext>
            </a:extLst>
          </p:cNvPr>
          <p:cNvSpPr>
            <a:spLocks noGrp="1"/>
          </p:cNvSpPr>
          <p:nvPr>
            <p:ph type="pic" sz="quarter" idx="10"/>
          </p:nvPr>
        </p:nvSpPr>
        <p:spPr>
          <a:xfrm>
            <a:off x="8515351" y="382588"/>
            <a:ext cx="2711892" cy="1741037"/>
          </a:xfrm>
        </p:spPr>
        <p:txBody>
          <a:bodyPr/>
          <a:lstStyle/>
          <a:p>
            <a:r>
              <a:rPr lang="en-GB" dirty="0"/>
              <a:t>Click icon to add picture</a:t>
            </a:r>
            <a:endParaRPr lang="en-NZ" dirty="0"/>
          </a:p>
        </p:txBody>
      </p:sp>
      <p:sp>
        <p:nvSpPr>
          <p:cNvPr id="11" name="Picture Placeholder 3">
            <a:extLst>
              <a:ext uri="{FF2B5EF4-FFF2-40B4-BE49-F238E27FC236}">
                <a16:creationId xmlns:a16="http://schemas.microsoft.com/office/drawing/2014/main" id="{3FAA423F-A66E-4DB2-919D-C74C47175A2B}"/>
              </a:ext>
            </a:extLst>
          </p:cNvPr>
          <p:cNvSpPr>
            <a:spLocks noGrp="1"/>
          </p:cNvSpPr>
          <p:nvPr>
            <p:ph type="pic" sz="quarter" idx="11"/>
          </p:nvPr>
        </p:nvSpPr>
        <p:spPr>
          <a:xfrm>
            <a:off x="8515351" y="2340526"/>
            <a:ext cx="2711892" cy="1741037"/>
          </a:xfrm>
        </p:spPr>
        <p:txBody>
          <a:bodyPr/>
          <a:lstStyle/>
          <a:p>
            <a:r>
              <a:rPr lang="en-GB" dirty="0"/>
              <a:t>Click icon to add picture</a:t>
            </a:r>
            <a:endParaRPr lang="en-NZ" dirty="0"/>
          </a:p>
        </p:txBody>
      </p:sp>
      <p:sp>
        <p:nvSpPr>
          <p:cNvPr id="12" name="Picture Placeholder 3">
            <a:extLst>
              <a:ext uri="{FF2B5EF4-FFF2-40B4-BE49-F238E27FC236}">
                <a16:creationId xmlns:a16="http://schemas.microsoft.com/office/drawing/2014/main" id="{FE2770A4-2784-4409-A41A-B3A98450A75D}"/>
              </a:ext>
            </a:extLst>
          </p:cNvPr>
          <p:cNvSpPr>
            <a:spLocks noGrp="1"/>
          </p:cNvSpPr>
          <p:nvPr>
            <p:ph type="pic" sz="quarter" idx="12"/>
          </p:nvPr>
        </p:nvSpPr>
        <p:spPr>
          <a:xfrm>
            <a:off x="8515351" y="4298464"/>
            <a:ext cx="2711892" cy="1741037"/>
          </a:xfrm>
        </p:spPr>
        <p:txBody>
          <a:bodyPr/>
          <a:lstStyle/>
          <a:p>
            <a:r>
              <a:rPr lang="en-GB" dirty="0"/>
              <a:t>Click icon to add picture</a:t>
            </a:r>
            <a:endParaRPr lang="en-NZ" dirty="0"/>
          </a:p>
        </p:txBody>
      </p:sp>
    </p:spTree>
    <p:extLst>
      <p:ext uri="{BB962C8B-B14F-4D97-AF65-F5344CB8AC3E}">
        <p14:creationId xmlns:p14="http://schemas.microsoft.com/office/powerpoint/2010/main" val="4105986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Screen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8CD541A9-FFB5-41CA-AE09-9970A5DCCCE9}"/>
              </a:ext>
            </a:extLst>
          </p:cNvPr>
          <p:cNvSpPr>
            <a:spLocks noGrp="1"/>
          </p:cNvSpPr>
          <p:nvPr>
            <p:ph type="pic" sz="quarter" idx="10"/>
          </p:nvPr>
        </p:nvSpPr>
        <p:spPr>
          <a:xfrm>
            <a:off x="0" y="0"/>
            <a:ext cx="12192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r>
              <a:rPr lang="en-GB" dirty="0"/>
              <a:t>Click icon to add picture</a:t>
            </a:r>
            <a:endParaRPr lang="en-NZ" dirty="0"/>
          </a:p>
        </p:txBody>
      </p:sp>
    </p:spTree>
    <p:extLst>
      <p:ext uri="{BB962C8B-B14F-4D97-AF65-F5344CB8AC3E}">
        <p14:creationId xmlns:p14="http://schemas.microsoft.com/office/powerpoint/2010/main" val="416598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Screen">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id="{F756A855-AB0A-4DF5-B82F-491592A262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0"/>
            <a:ext cx="12189631" cy="6858000"/>
          </a:xfrm>
          <a:prstGeom prst="rect">
            <a:avLst/>
          </a:prstGeom>
        </p:spPr>
      </p:pic>
      <p:sp>
        <p:nvSpPr>
          <p:cNvPr id="7" name="Content Placeholder 2">
            <a:extLst>
              <a:ext uri="{FF2B5EF4-FFF2-40B4-BE49-F238E27FC236}">
                <a16:creationId xmlns:a16="http://schemas.microsoft.com/office/drawing/2014/main" id="{D370A6CC-B978-463B-BDBB-DBC74ADD9208}"/>
              </a:ext>
            </a:extLst>
          </p:cNvPr>
          <p:cNvSpPr>
            <a:spLocks noGrp="1"/>
          </p:cNvSpPr>
          <p:nvPr>
            <p:ph idx="1"/>
          </p:nvPr>
        </p:nvSpPr>
        <p:spPr>
          <a:xfrm>
            <a:off x="1327297" y="992014"/>
            <a:ext cx="5257800" cy="383992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spTree>
    <p:extLst>
      <p:ext uri="{BB962C8B-B14F-4D97-AF65-F5344CB8AC3E}">
        <p14:creationId xmlns:p14="http://schemas.microsoft.com/office/powerpoint/2010/main" val="773800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CA083A-1FBA-4C88-B203-4AEF4C09BB5F}"/>
              </a:ext>
            </a:extLst>
          </p:cNvPr>
          <p:cNvSpPr>
            <a:spLocks noGrp="1"/>
          </p:cNvSpPr>
          <p:nvPr>
            <p:ph type="dt" sz="half" idx="10"/>
          </p:nvPr>
        </p:nvSpPr>
        <p:spPr/>
        <p:txBody>
          <a:bodyPr/>
          <a:lstStyle/>
          <a:p>
            <a:fld id="{5843C78D-050C-48F7-9BDD-D1292DAC5F8D}" type="datetimeFigureOut">
              <a:rPr lang="en-NZ" smtClean="0"/>
              <a:t>3/02/2025</a:t>
            </a:fld>
            <a:endParaRPr lang="en-NZ" dirty="0"/>
          </a:p>
        </p:txBody>
      </p:sp>
      <p:sp>
        <p:nvSpPr>
          <p:cNvPr id="3" name="Footer Placeholder 2">
            <a:extLst>
              <a:ext uri="{FF2B5EF4-FFF2-40B4-BE49-F238E27FC236}">
                <a16:creationId xmlns:a16="http://schemas.microsoft.com/office/drawing/2014/main" id="{30A83A9E-F02F-4331-B4B1-381B8A442856}"/>
              </a:ext>
            </a:extLst>
          </p:cNvPr>
          <p:cNvSpPr>
            <a:spLocks noGrp="1"/>
          </p:cNvSpPr>
          <p:nvPr>
            <p:ph type="ftr" sz="quarter" idx="11"/>
          </p:nvPr>
        </p:nvSpPr>
        <p:spPr/>
        <p:txBody>
          <a:bodyPr/>
          <a:lstStyle/>
          <a:p>
            <a:endParaRPr lang="en-NZ" dirty="0"/>
          </a:p>
        </p:txBody>
      </p:sp>
      <p:sp>
        <p:nvSpPr>
          <p:cNvPr id="4" name="Slide Number Placeholder 3">
            <a:extLst>
              <a:ext uri="{FF2B5EF4-FFF2-40B4-BE49-F238E27FC236}">
                <a16:creationId xmlns:a16="http://schemas.microsoft.com/office/drawing/2014/main" id="{8336BFDF-8F24-4F22-8292-F1D4F5416B4A}"/>
              </a:ext>
            </a:extLst>
          </p:cNvPr>
          <p:cNvSpPr>
            <a:spLocks noGrp="1"/>
          </p:cNvSpPr>
          <p:nvPr>
            <p:ph type="sldNum" sz="quarter" idx="12"/>
          </p:nvPr>
        </p:nvSpPr>
        <p:spPr/>
        <p:txBody>
          <a:bodyPr/>
          <a:lstStyle/>
          <a:p>
            <a:fld id="{8706FB30-0F19-4D71-A57E-B11F2EB9008D}" type="slidenum">
              <a:rPr lang="en-NZ" smtClean="0"/>
              <a:t>‹#›</a:t>
            </a:fld>
            <a:endParaRPr lang="en-NZ" dirty="0"/>
          </a:p>
        </p:txBody>
      </p:sp>
    </p:spTree>
    <p:extLst>
      <p:ext uri="{BB962C8B-B14F-4D97-AF65-F5344CB8AC3E}">
        <p14:creationId xmlns:p14="http://schemas.microsoft.com/office/powerpoint/2010/main" val="1406188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466D5-45FD-C132-9BB5-EC83A8D8725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F6BD3D1-6E09-7F69-0B1D-D7144FE5B7C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25795C-8703-1FC3-493F-F9D3F84C96B4}"/>
              </a:ext>
            </a:extLst>
          </p:cNvPr>
          <p:cNvSpPr>
            <a:spLocks noGrp="1"/>
          </p:cNvSpPr>
          <p:nvPr>
            <p:ph type="dt" sz="half" idx="10"/>
          </p:nvPr>
        </p:nvSpPr>
        <p:spPr/>
        <p:txBody>
          <a:bodyPr/>
          <a:lstStyle/>
          <a:p>
            <a:fld id="{5895A000-F5D5-8846-8A4D-2CF89FF4DE92}" type="datetimeFigureOut">
              <a:rPr lang="en-US" smtClean="0"/>
              <a:t>2/3/2025</a:t>
            </a:fld>
            <a:endParaRPr lang="en-US" dirty="0"/>
          </a:p>
        </p:txBody>
      </p:sp>
      <p:sp>
        <p:nvSpPr>
          <p:cNvPr id="5" name="Footer Placeholder 4">
            <a:extLst>
              <a:ext uri="{FF2B5EF4-FFF2-40B4-BE49-F238E27FC236}">
                <a16:creationId xmlns:a16="http://schemas.microsoft.com/office/drawing/2014/main" id="{FCB482D4-990E-E690-327E-ADF6FFAE9A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2CE10E-8508-32F3-ACA5-658925529009}"/>
              </a:ext>
            </a:extLst>
          </p:cNvPr>
          <p:cNvSpPr>
            <a:spLocks noGrp="1"/>
          </p:cNvSpPr>
          <p:nvPr>
            <p:ph type="sldNum" sz="quarter" idx="12"/>
          </p:nvPr>
        </p:nvSpPr>
        <p:spPr/>
        <p:txBody>
          <a:bodyPr/>
          <a:lstStyle/>
          <a:p>
            <a:fld id="{1196F209-77FF-4345-8E2E-16D2E48D003E}" type="slidenum">
              <a:rPr lang="en-US" smtClean="0"/>
              <a:t>‹#›</a:t>
            </a:fld>
            <a:endParaRPr lang="en-US" dirty="0"/>
          </a:p>
        </p:txBody>
      </p:sp>
    </p:spTree>
    <p:extLst>
      <p:ext uri="{BB962C8B-B14F-4D97-AF65-F5344CB8AC3E}">
        <p14:creationId xmlns:p14="http://schemas.microsoft.com/office/powerpoint/2010/main" val="1005127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EAFC4E-3132-415F-B2EF-F73AD61F48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Z" dirty="0"/>
          </a:p>
        </p:txBody>
      </p:sp>
      <p:sp>
        <p:nvSpPr>
          <p:cNvPr id="3" name="Text Placeholder 2">
            <a:extLst>
              <a:ext uri="{FF2B5EF4-FFF2-40B4-BE49-F238E27FC236}">
                <a16:creationId xmlns:a16="http://schemas.microsoft.com/office/drawing/2014/main" id="{4BD242AF-D316-4D97-AD55-2C74F737E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Z" dirty="0"/>
          </a:p>
        </p:txBody>
      </p:sp>
      <p:sp>
        <p:nvSpPr>
          <p:cNvPr id="4" name="Date Placeholder 3">
            <a:extLst>
              <a:ext uri="{FF2B5EF4-FFF2-40B4-BE49-F238E27FC236}">
                <a16:creationId xmlns:a16="http://schemas.microsoft.com/office/drawing/2014/main" id="{04314F75-CCA0-4ACC-BA33-9F1E2EA5C1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3C78D-050C-48F7-9BDD-D1292DAC5F8D}" type="datetimeFigureOut">
              <a:rPr lang="en-NZ" smtClean="0"/>
              <a:t>3/02/2025</a:t>
            </a:fld>
            <a:endParaRPr lang="en-NZ" dirty="0"/>
          </a:p>
        </p:txBody>
      </p:sp>
      <p:sp>
        <p:nvSpPr>
          <p:cNvPr id="5" name="Footer Placeholder 4">
            <a:extLst>
              <a:ext uri="{FF2B5EF4-FFF2-40B4-BE49-F238E27FC236}">
                <a16:creationId xmlns:a16="http://schemas.microsoft.com/office/drawing/2014/main" id="{267FFA13-79D2-481F-B945-A3A1417AA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a:extLst>
              <a:ext uri="{FF2B5EF4-FFF2-40B4-BE49-F238E27FC236}">
                <a16:creationId xmlns:a16="http://schemas.microsoft.com/office/drawing/2014/main" id="{58571CFE-1DDA-4B2C-B3F9-DF13539609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6FB30-0F19-4D71-A57E-B11F2EB9008D}" type="slidenum">
              <a:rPr lang="en-NZ" smtClean="0"/>
              <a:t>‹#›</a:t>
            </a:fld>
            <a:endParaRPr lang="en-NZ" dirty="0"/>
          </a:p>
        </p:txBody>
      </p:sp>
    </p:spTree>
    <p:extLst>
      <p:ext uri="{BB962C8B-B14F-4D97-AF65-F5344CB8AC3E}">
        <p14:creationId xmlns:p14="http://schemas.microsoft.com/office/powerpoint/2010/main" val="352094858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1" r:id="rId3"/>
    <p:sldLayoutId id="2147483660" r:id="rId4"/>
    <p:sldLayoutId id="2147483666" r:id="rId5"/>
    <p:sldLayoutId id="2147483652" r:id="rId6"/>
    <p:sldLayoutId id="2147483662" r:id="rId7"/>
    <p:sldLayoutId id="2147483655" r:id="rId8"/>
    <p:sldLayoutId id="2147483667" r:id="rId9"/>
  </p:sldLayoutIdLst>
  <p:txStyles>
    <p:titleStyle>
      <a:lvl1pPr algn="l" defTabSz="914400" rtl="0" eaLnBrk="1" latinLnBrk="0" hangingPunct="1">
        <a:lnSpc>
          <a:spcPct val="100000"/>
        </a:lnSpc>
        <a:spcBef>
          <a:spcPct val="0"/>
        </a:spcBef>
        <a:buNone/>
        <a:defRPr sz="4000" b="1" kern="1200">
          <a:solidFill>
            <a:srgbClr val="02426D"/>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1" kern="1200">
          <a:solidFill>
            <a:srgbClr val="02426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BF9990A-4518-4F6B-AFB2-E5F1C2A1A578}"/>
              </a:ext>
            </a:extLst>
          </p:cNvPr>
          <p:cNvSpPr>
            <a:spLocks noGrp="1"/>
          </p:cNvSpPr>
          <p:nvPr>
            <p:ph type="subTitle" idx="1"/>
          </p:nvPr>
        </p:nvSpPr>
        <p:spPr>
          <a:xfrm>
            <a:off x="668594" y="3595621"/>
            <a:ext cx="8026832" cy="1050270"/>
          </a:xfrm>
        </p:spPr>
        <p:txBody>
          <a:bodyPr>
            <a:noAutofit/>
          </a:bodyPr>
          <a:lstStyle/>
          <a:p>
            <a:r>
              <a:rPr lang="en-NZ" dirty="0"/>
              <a:t>4 February 2025</a:t>
            </a:r>
          </a:p>
          <a:p>
            <a:r>
              <a:rPr lang="en-NZ" dirty="0"/>
              <a:t>Council Chambers</a:t>
            </a:r>
          </a:p>
          <a:p>
            <a:r>
              <a:rPr lang="en-NZ" dirty="0"/>
              <a:t>11.30 – </a:t>
            </a:r>
            <a:r>
              <a:rPr lang="en-NZ" dirty="0" err="1"/>
              <a:t>2.30pm</a:t>
            </a:r>
            <a:endParaRPr lang="en-NZ" dirty="0"/>
          </a:p>
        </p:txBody>
      </p:sp>
      <p:sp>
        <p:nvSpPr>
          <p:cNvPr id="3" name="Title 2">
            <a:extLst>
              <a:ext uri="{FF2B5EF4-FFF2-40B4-BE49-F238E27FC236}">
                <a16:creationId xmlns:a16="http://schemas.microsoft.com/office/drawing/2014/main" id="{FD06FE65-B67C-4AC6-804C-4790222231EE}"/>
              </a:ext>
            </a:extLst>
          </p:cNvPr>
          <p:cNvSpPr>
            <a:spLocks noGrp="1"/>
          </p:cNvSpPr>
          <p:nvPr>
            <p:ph type="ctrTitle"/>
          </p:nvPr>
        </p:nvSpPr>
        <p:spPr>
          <a:xfrm>
            <a:off x="668593" y="1288039"/>
            <a:ext cx="9570781" cy="2064621"/>
          </a:xfrm>
        </p:spPr>
        <p:txBody>
          <a:bodyPr/>
          <a:lstStyle/>
          <a:p>
            <a:r>
              <a:rPr lang="en-NZ" dirty="0"/>
              <a:t>ORC Delegations Workshop</a:t>
            </a:r>
          </a:p>
        </p:txBody>
      </p:sp>
    </p:spTree>
    <p:extLst>
      <p:ext uri="{BB962C8B-B14F-4D97-AF65-F5344CB8AC3E}">
        <p14:creationId xmlns:p14="http://schemas.microsoft.com/office/powerpoint/2010/main" val="1432457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p:txBody>
          <a:bodyPr>
            <a:normAutofit/>
          </a:bodyPr>
          <a:lstStyle/>
          <a:p>
            <a:r>
              <a:rPr lang="en-NZ" dirty="0"/>
              <a:t>ORC Committees </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838201" y="3116621"/>
            <a:ext cx="10516263" cy="3171831"/>
          </a:xfrm>
        </p:spPr>
        <p:txBody>
          <a:bodyPr>
            <a:normAutofit/>
          </a:bodyPr>
          <a:lstStyle/>
          <a:p>
            <a:pPr marL="714375" lvl="1" indent="-352425"/>
            <a:r>
              <a:rPr lang="en-NZ" b="1" dirty="0"/>
              <a:t>Finance			</a:t>
            </a:r>
          </a:p>
          <a:p>
            <a:pPr marL="1162050" lvl="2" indent="-342900">
              <a:buFont typeface="Arial" panose="020B0604020202020204" pitchFamily="34" charset="0"/>
              <a:buChar char="•"/>
            </a:pPr>
            <a:r>
              <a:rPr lang="en-NZ" b="1" dirty="0"/>
              <a:t>Audit and Risk (sub-committee) (1x appointed member)</a:t>
            </a:r>
          </a:p>
          <a:p>
            <a:pPr marL="714375" lvl="1" indent="-352425"/>
            <a:r>
              <a:rPr lang="en-NZ" b="1" dirty="0"/>
              <a:t>Environmental Science and Policy (2x iwi representatives)</a:t>
            </a:r>
          </a:p>
          <a:p>
            <a:pPr marL="714375" lvl="1" indent="-352425"/>
            <a:r>
              <a:rPr lang="en-NZ" b="1" dirty="0"/>
              <a:t>Environmental Implementation</a:t>
            </a:r>
          </a:p>
          <a:p>
            <a:pPr marL="714375" lvl="1" indent="-352425"/>
            <a:r>
              <a:rPr lang="en-NZ" b="1" dirty="0"/>
              <a:t>Regional Leadership (1x iwi representative)</a:t>
            </a:r>
          </a:p>
          <a:p>
            <a:pPr marL="714375" lvl="1" indent="-352425"/>
            <a:r>
              <a:rPr lang="en-NZ" b="1" dirty="0"/>
              <a:t>Public and Active Transport </a:t>
            </a:r>
          </a:p>
          <a:p>
            <a:pPr marL="714375" lvl="1" indent="-352425"/>
            <a:r>
              <a:rPr lang="en-NZ" b="1" dirty="0"/>
              <a:t>Safety and Resilience </a:t>
            </a:r>
          </a:p>
          <a:p>
            <a:pPr marL="714375" lvl="1" indent="-352425"/>
            <a:endParaRPr lang="en-NZ" b="1" dirty="0"/>
          </a:p>
          <a:p>
            <a:pPr marL="457200" lvl="1" indent="0">
              <a:buNone/>
            </a:pPr>
            <a:endParaRPr lang="en-NZ" b="1" dirty="0"/>
          </a:p>
        </p:txBody>
      </p:sp>
    </p:spTree>
    <p:extLst>
      <p:ext uri="{BB962C8B-B14F-4D97-AF65-F5344CB8AC3E}">
        <p14:creationId xmlns:p14="http://schemas.microsoft.com/office/powerpoint/2010/main" val="1316626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p:txBody>
          <a:bodyPr>
            <a:normAutofit/>
          </a:bodyPr>
          <a:lstStyle/>
          <a:p>
            <a:r>
              <a:rPr lang="en-NZ" dirty="0"/>
              <a:t>Joint Committees</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552451" y="3107096"/>
            <a:ext cx="10516263" cy="3171831"/>
          </a:xfrm>
        </p:spPr>
        <p:txBody>
          <a:bodyPr>
            <a:normAutofit/>
          </a:bodyPr>
          <a:lstStyle/>
          <a:p>
            <a:pPr marL="714375" lvl="1" indent="-352425"/>
            <a:r>
              <a:rPr lang="en-NZ" b="1" dirty="0"/>
              <a:t>Otago Regional Transport (NZTA plus Otago TA representatives)</a:t>
            </a:r>
          </a:p>
          <a:p>
            <a:pPr marL="714375" lvl="1" indent="-352425"/>
            <a:endParaRPr lang="en-NZ" b="1" dirty="0"/>
          </a:p>
          <a:p>
            <a:pPr marL="714375" lvl="1" indent="-352425"/>
            <a:r>
              <a:rPr lang="en-NZ" b="1" dirty="0"/>
              <a:t>Civil Defence Emergency Management Group (Otago TA representatives)</a:t>
            </a:r>
          </a:p>
          <a:p>
            <a:pPr marL="714375" lvl="1" indent="-352425"/>
            <a:endParaRPr lang="en-NZ" b="1" dirty="0"/>
          </a:p>
          <a:p>
            <a:pPr marL="361950" lvl="1" indent="0">
              <a:buNone/>
            </a:pPr>
            <a:endParaRPr lang="en-NZ" b="1" dirty="0"/>
          </a:p>
          <a:p>
            <a:pPr marL="457200" lvl="1" indent="0">
              <a:buNone/>
            </a:pPr>
            <a:endParaRPr lang="en-NZ" b="1" dirty="0"/>
          </a:p>
          <a:p>
            <a:pPr lvl="1"/>
            <a:endParaRPr lang="en-NZ" b="1" dirty="0"/>
          </a:p>
        </p:txBody>
      </p:sp>
    </p:spTree>
    <p:extLst>
      <p:ext uri="{BB962C8B-B14F-4D97-AF65-F5344CB8AC3E}">
        <p14:creationId xmlns:p14="http://schemas.microsoft.com/office/powerpoint/2010/main" val="393984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1" y="967820"/>
            <a:ext cx="7439024" cy="1643108"/>
          </a:xfrm>
        </p:spPr>
        <p:txBody>
          <a:bodyPr/>
          <a:lstStyle/>
          <a:p>
            <a:r>
              <a:rPr lang="en-NZ" dirty="0"/>
              <a:t>Decisions Delegated</a:t>
            </a:r>
          </a:p>
        </p:txBody>
      </p:sp>
      <p:sp>
        <p:nvSpPr>
          <p:cNvPr id="6" name="Content Placeholder 2">
            <a:extLst>
              <a:ext uri="{FF2B5EF4-FFF2-40B4-BE49-F238E27FC236}">
                <a16:creationId xmlns:a16="http://schemas.microsoft.com/office/drawing/2014/main" id="{2525DFD8-A3D9-F443-84AD-EFD1B523BA2A}"/>
              </a:ext>
            </a:extLst>
          </p:cNvPr>
          <p:cNvSpPr>
            <a:spLocks noGrp="1"/>
          </p:cNvSpPr>
          <p:nvPr>
            <p:ph idx="1"/>
          </p:nvPr>
        </p:nvSpPr>
        <p:spPr>
          <a:xfrm>
            <a:off x="514351" y="3088046"/>
            <a:ext cx="10516263" cy="3171831"/>
          </a:xfrm>
        </p:spPr>
        <p:txBody>
          <a:bodyPr>
            <a:normAutofit/>
          </a:bodyPr>
          <a:lstStyle/>
          <a:p>
            <a:pPr lvl="1" indent="-323850"/>
            <a:r>
              <a:rPr lang="en-NZ" b="1" dirty="0"/>
              <a:t>Most Committees don’t have decision making or financial delegations</a:t>
            </a:r>
          </a:p>
          <a:p>
            <a:pPr lvl="1" indent="-323850"/>
            <a:endParaRPr lang="en-NZ" b="1" dirty="0"/>
          </a:p>
          <a:p>
            <a:pPr lvl="1" indent="-323850"/>
            <a:r>
              <a:rPr lang="en-NZ" b="1" dirty="0"/>
              <a:t>Finance has delegated authority to approve contracts and tenders up to $</a:t>
            </a:r>
            <a:r>
              <a:rPr lang="en-NZ" b="1" dirty="0" err="1"/>
              <a:t>2M</a:t>
            </a:r>
            <a:endParaRPr lang="en-NZ" b="1" dirty="0"/>
          </a:p>
          <a:p>
            <a:pPr lvl="1" indent="-323850"/>
            <a:endParaRPr lang="en-NZ" b="1" dirty="0"/>
          </a:p>
          <a:p>
            <a:pPr lvl="1" indent="-323850"/>
            <a:r>
              <a:rPr lang="en-NZ" b="1" dirty="0"/>
              <a:t>Joint Committees with regional membership have some statutory delegated decision making </a:t>
            </a:r>
          </a:p>
          <a:p>
            <a:pPr lvl="1" indent="-323850"/>
            <a:endParaRPr lang="en-NZ" b="1" dirty="0"/>
          </a:p>
          <a:p>
            <a:pPr marL="457200" lvl="1" indent="0">
              <a:buNone/>
            </a:pPr>
            <a:endParaRPr lang="en-NZ" b="1" dirty="0"/>
          </a:p>
          <a:p>
            <a:pPr marL="457200" lvl="1" indent="0">
              <a:buNone/>
            </a:pPr>
            <a:endParaRPr lang="en-NZ" b="1" dirty="0"/>
          </a:p>
        </p:txBody>
      </p:sp>
    </p:spTree>
    <p:extLst>
      <p:ext uri="{BB962C8B-B14F-4D97-AF65-F5344CB8AC3E}">
        <p14:creationId xmlns:p14="http://schemas.microsoft.com/office/powerpoint/2010/main" val="3501984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1" y="967820"/>
            <a:ext cx="7439024" cy="1643108"/>
          </a:xfrm>
        </p:spPr>
        <p:txBody>
          <a:bodyPr/>
          <a:lstStyle/>
          <a:p>
            <a:r>
              <a:rPr lang="en-NZ" dirty="0"/>
              <a:t>Alignment to Org Structure</a:t>
            </a:r>
          </a:p>
        </p:txBody>
      </p:sp>
      <p:sp>
        <p:nvSpPr>
          <p:cNvPr id="6" name="Content Placeholder 2">
            <a:extLst>
              <a:ext uri="{FF2B5EF4-FFF2-40B4-BE49-F238E27FC236}">
                <a16:creationId xmlns:a16="http://schemas.microsoft.com/office/drawing/2014/main" id="{D746BB97-3876-19C1-35E6-8C8019521C4B}"/>
              </a:ext>
            </a:extLst>
          </p:cNvPr>
          <p:cNvSpPr txBox="1">
            <a:spLocks/>
          </p:cNvSpPr>
          <p:nvPr/>
        </p:nvSpPr>
        <p:spPr>
          <a:xfrm>
            <a:off x="561976" y="3097571"/>
            <a:ext cx="10516263" cy="31718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b="1" kern="1200">
                <a:solidFill>
                  <a:srgbClr val="02426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1950" lvl="1" indent="0">
              <a:buNone/>
            </a:pPr>
            <a:r>
              <a:rPr lang="en-NZ" b="1" dirty="0"/>
              <a:t>Current Structure</a:t>
            </a:r>
          </a:p>
          <a:p>
            <a:pPr lvl="1" indent="-323850"/>
            <a:r>
              <a:rPr lang="en-NZ" b="1" dirty="0"/>
              <a:t>Strategy and Customer</a:t>
            </a:r>
          </a:p>
          <a:p>
            <a:pPr lvl="1" indent="-323850"/>
            <a:r>
              <a:rPr lang="en-NZ" b="1" dirty="0"/>
              <a:t>Finance</a:t>
            </a:r>
          </a:p>
          <a:p>
            <a:pPr lvl="1" indent="-323850"/>
            <a:r>
              <a:rPr lang="en-NZ" b="1" dirty="0"/>
              <a:t>People and Corporate</a:t>
            </a:r>
          </a:p>
          <a:p>
            <a:pPr lvl="1" indent="-323850"/>
            <a:r>
              <a:rPr lang="en-NZ" b="1" dirty="0"/>
              <a:t>Environmental Delivery </a:t>
            </a:r>
          </a:p>
          <a:p>
            <a:pPr lvl="1" indent="-323850"/>
            <a:r>
              <a:rPr lang="en-NZ" b="1" dirty="0"/>
              <a:t>Science and Resilience</a:t>
            </a:r>
          </a:p>
          <a:p>
            <a:pPr lvl="1" indent="-323850"/>
            <a:r>
              <a:rPr lang="en-NZ" b="1" dirty="0"/>
              <a:t>Regional Planning and Transport</a:t>
            </a:r>
          </a:p>
          <a:p>
            <a:pPr lvl="1" indent="-323850"/>
            <a:endParaRPr lang="en-NZ" b="1" dirty="0"/>
          </a:p>
          <a:p>
            <a:pPr marL="457200" lvl="1" indent="0">
              <a:buFont typeface="Arial" panose="020B0604020202020204" pitchFamily="34" charset="0"/>
              <a:buNone/>
            </a:pPr>
            <a:endParaRPr lang="en-NZ" b="1" dirty="0"/>
          </a:p>
        </p:txBody>
      </p:sp>
    </p:spTree>
    <p:extLst>
      <p:ext uri="{BB962C8B-B14F-4D97-AF65-F5344CB8AC3E}">
        <p14:creationId xmlns:p14="http://schemas.microsoft.com/office/powerpoint/2010/main" val="218452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p:txBody>
          <a:bodyPr/>
          <a:lstStyle/>
          <a:p>
            <a:r>
              <a:rPr lang="en-NZ" dirty="0"/>
              <a:t>Discussion – What Committees</a:t>
            </a:r>
          </a:p>
        </p:txBody>
      </p:sp>
      <p:sp>
        <p:nvSpPr>
          <p:cNvPr id="6" name="Content Placeholder 2">
            <a:extLst>
              <a:ext uri="{FF2B5EF4-FFF2-40B4-BE49-F238E27FC236}">
                <a16:creationId xmlns:a16="http://schemas.microsoft.com/office/drawing/2014/main" id="{EE44E260-3AB9-924D-D1AD-923765D25AF8}"/>
              </a:ext>
            </a:extLst>
          </p:cNvPr>
          <p:cNvSpPr txBox="1">
            <a:spLocks/>
          </p:cNvSpPr>
          <p:nvPr/>
        </p:nvSpPr>
        <p:spPr>
          <a:xfrm>
            <a:off x="838201" y="3116621"/>
            <a:ext cx="10516263" cy="31718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b="1" kern="1200">
                <a:solidFill>
                  <a:srgbClr val="02426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rgbClr val="02426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323850"/>
            <a:r>
              <a:rPr lang="en-NZ" b="1" dirty="0"/>
              <a:t>What Committees are fit for purpose and could be left alone?</a:t>
            </a:r>
          </a:p>
          <a:p>
            <a:pPr lvl="1" indent="-323850"/>
            <a:endParaRPr lang="en-NZ" b="1" dirty="0"/>
          </a:p>
          <a:p>
            <a:pPr lvl="1" indent="-323850"/>
            <a:r>
              <a:rPr lang="en-NZ" b="1" dirty="0"/>
              <a:t>What changes and updates to current committees do you want to make?</a:t>
            </a:r>
          </a:p>
          <a:p>
            <a:pPr lvl="1" indent="-323850"/>
            <a:endParaRPr lang="en-NZ" b="1" dirty="0"/>
          </a:p>
          <a:p>
            <a:pPr lvl="1" indent="-323850"/>
            <a:r>
              <a:rPr lang="en-NZ" b="1" dirty="0"/>
              <a:t>What is likely to be needed now and into the next Triennium?</a:t>
            </a:r>
          </a:p>
          <a:p>
            <a:pPr lvl="1" indent="-323850"/>
            <a:endParaRPr lang="en-NZ" b="1" dirty="0"/>
          </a:p>
          <a:p>
            <a:pPr lvl="1" indent="-323850"/>
            <a:r>
              <a:rPr lang="en-NZ" b="1" dirty="0"/>
              <a:t>What are the Options? </a:t>
            </a:r>
          </a:p>
          <a:p>
            <a:pPr marL="457200" lvl="1" indent="0">
              <a:buNone/>
            </a:pPr>
            <a:endParaRPr lang="en-NZ" b="1" dirty="0"/>
          </a:p>
          <a:p>
            <a:pPr marL="457200" lvl="1" indent="0">
              <a:buFont typeface="Arial" panose="020B0604020202020204" pitchFamily="34" charset="0"/>
              <a:buNone/>
            </a:pPr>
            <a:endParaRPr lang="en-NZ" b="1" dirty="0"/>
          </a:p>
        </p:txBody>
      </p:sp>
    </p:spTree>
    <p:extLst>
      <p:ext uri="{BB962C8B-B14F-4D97-AF65-F5344CB8AC3E}">
        <p14:creationId xmlns:p14="http://schemas.microsoft.com/office/powerpoint/2010/main" val="958830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0" y="967820"/>
            <a:ext cx="7760855" cy="1643108"/>
          </a:xfrm>
        </p:spPr>
        <p:txBody>
          <a:bodyPr/>
          <a:lstStyle/>
          <a:p>
            <a:r>
              <a:rPr lang="en-NZ" dirty="0"/>
              <a:t>What Decisions and Delegations – If any?</a:t>
            </a:r>
          </a:p>
        </p:txBody>
      </p:sp>
      <p:sp>
        <p:nvSpPr>
          <p:cNvPr id="6" name="Content Placeholder 2">
            <a:extLst>
              <a:ext uri="{FF2B5EF4-FFF2-40B4-BE49-F238E27FC236}">
                <a16:creationId xmlns:a16="http://schemas.microsoft.com/office/drawing/2014/main" id="{2525DFD8-A3D9-F443-84AD-EFD1B523BA2A}"/>
              </a:ext>
            </a:extLst>
          </p:cNvPr>
          <p:cNvSpPr>
            <a:spLocks noGrp="1"/>
          </p:cNvSpPr>
          <p:nvPr>
            <p:ph idx="1"/>
          </p:nvPr>
        </p:nvSpPr>
        <p:spPr>
          <a:xfrm>
            <a:off x="600075" y="3038475"/>
            <a:ext cx="10754389" cy="3429000"/>
          </a:xfrm>
        </p:spPr>
        <p:txBody>
          <a:bodyPr>
            <a:normAutofit/>
          </a:bodyPr>
          <a:lstStyle/>
          <a:p>
            <a:pPr marL="714375" lvl="1" indent="-352425">
              <a:lnSpc>
                <a:spcPct val="100000"/>
              </a:lnSpc>
              <a:spcBef>
                <a:spcPts val="1200"/>
              </a:spcBef>
            </a:pPr>
            <a:r>
              <a:rPr lang="en-NZ" b="1" dirty="0"/>
              <a:t>Discussion – What are the options?</a:t>
            </a:r>
          </a:p>
          <a:p>
            <a:pPr marL="714375" lvl="1" indent="-352425">
              <a:lnSpc>
                <a:spcPct val="100000"/>
              </a:lnSpc>
              <a:spcBef>
                <a:spcPts val="1200"/>
              </a:spcBef>
            </a:pPr>
            <a:endParaRPr lang="en-NZ" b="1" dirty="0"/>
          </a:p>
          <a:p>
            <a:pPr marL="714375" lvl="1" indent="-352425">
              <a:lnSpc>
                <a:spcPct val="100000"/>
              </a:lnSpc>
              <a:spcBef>
                <a:spcPts val="1200"/>
              </a:spcBef>
            </a:pPr>
            <a:r>
              <a:rPr lang="en-NZ" b="1" dirty="0"/>
              <a:t>Are there any risks?</a:t>
            </a:r>
          </a:p>
          <a:p>
            <a:pPr marL="457200" lvl="1" indent="0">
              <a:buNone/>
            </a:pPr>
            <a:endParaRPr lang="en-NZ" b="1" dirty="0"/>
          </a:p>
          <a:p>
            <a:pPr marL="457200" lvl="1" indent="0">
              <a:buNone/>
            </a:pPr>
            <a:endParaRPr lang="en-NZ" b="1" dirty="0"/>
          </a:p>
        </p:txBody>
      </p:sp>
    </p:spTree>
    <p:extLst>
      <p:ext uri="{BB962C8B-B14F-4D97-AF65-F5344CB8AC3E}">
        <p14:creationId xmlns:p14="http://schemas.microsoft.com/office/powerpoint/2010/main" val="384142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1" y="967820"/>
            <a:ext cx="7439024" cy="1643108"/>
          </a:xfrm>
        </p:spPr>
        <p:txBody>
          <a:bodyPr/>
          <a:lstStyle/>
          <a:p>
            <a:r>
              <a:rPr lang="en-NZ" dirty="0"/>
              <a:t>Next Steps</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838201" y="3116621"/>
            <a:ext cx="10516263" cy="3531829"/>
          </a:xfrm>
        </p:spPr>
        <p:txBody>
          <a:bodyPr>
            <a:normAutofit/>
          </a:bodyPr>
          <a:lstStyle/>
          <a:p>
            <a:pPr marL="361950" lvl="1" indent="-361950">
              <a:lnSpc>
                <a:spcPct val="110000"/>
              </a:lnSpc>
              <a:spcBef>
                <a:spcPts val="1000"/>
              </a:spcBef>
            </a:pPr>
            <a:r>
              <a:rPr lang="en-NZ" b="1" dirty="0"/>
              <a:t>Actions and taskings to move this work forward?</a:t>
            </a:r>
          </a:p>
          <a:p>
            <a:pPr marL="361950" lvl="1" indent="-361950">
              <a:lnSpc>
                <a:spcPct val="110000"/>
              </a:lnSpc>
              <a:spcBef>
                <a:spcPts val="1000"/>
              </a:spcBef>
            </a:pPr>
            <a:endParaRPr lang="en-NZ" b="1" dirty="0"/>
          </a:p>
          <a:p>
            <a:pPr marL="361950" lvl="1" indent="-361950">
              <a:lnSpc>
                <a:spcPct val="110000"/>
              </a:lnSpc>
              <a:spcBef>
                <a:spcPts val="1000"/>
              </a:spcBef>
            </a:pPr>
            <a:r>
              <a:rPr lang="en-NZ" b="1" dirty="0"/>
              <a:t>Report back to Council – How and when? </a:t>
            </a:r>
            <a:endParaRPr lang="en-NZ" sz="3600" b="1" dirty="0"/>
          </a:p>
          <a:p>
            <a:pPr lvl="1"/>
            <a:endParaRPr lang="en-NZ" dirty="0"/>
          </a:p>
        </p:txBody>
      </p:sp>
    </p:spTree>
    <p:extLst>
      <p:ext uri="{BB962C8B-B14F-4D97-AF65-F5344CB8AC3E}">
        <p14:creationId xmlns:p14="http://schemas.microsoft.com/office/powerpoint/2010/main" val="780766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p:txBody>
          <a:bodyPr/>
          <a:lstStyle/>
          <a:p>
            <a:r>
              <a:rPr lang="en-NZ" dirty="0"/>
              <a:t>Agenda </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838201" y="3247402"/>
            <a:ext cx="10516263" cy="2894234"/>
          </a:xfrm>
        </p:spPr>
        <p:txBody>
          <a:bodyPr>
            <a:normAutofit/>
          </a:bodyPr>
          <a:lstStyle/>
          <a:p>
            <a:pPr marL="361950" indent="-361950">
              <a:tabLst>
                <a:tab pos="542925" algn="l"/>
              </a:tabLst>
            </a:pPr>
            <a:r>
              <a:rPr lang="en-NZ" sz="2000" dirty="0"/>
              <a:t>Purpose of the Workshop</a:t>
            </a:r>
          </a:p>
          <a:p>
            <a:pPr marL="361950" indent="-361950">
              <a:buNone/>
            </a:pPr>
            <a:endParaRPr lang="en-NZ" sz="2000" dirty="0"/>
          </a:p>
          <a:p>
            <a:pPr marL="361950" indent="-361950"/>
            <a:r>
              <a:rPr lang="en-NZ" sz="2000" dirty="0"/>
              <a:t>Underpinning Principles and Guidance</a:t>
            </a:r>
          </a:p>
          <a:p>
            <a:pPr marL="361950" indent="-361950"/>
            <a:endParaRPr lang="en-NZ" sz="2000" dirty="0"/>
          </a:p>
          <a:p>
            <a:pPr marL="361950" indent="-361950"/>
            <a:r>
              <a:rPr lang="en-NZ" sz="2000" dirty="0"/>
              <a:t>Discussion on options for change</a:t>
            </a:r>
          </a:p>
          <a:p>
            <a:pPr marL="361950" indent="-361950"/>
            <a:endParaRPr lang="en-NZ" sz="2000" dirty="0"/>
          </a:p>
          <a:p>
            <a:pPr marL="361950" indent="-361950"/>
            <a:r>
              <a:rPr lang="en-NZ" sz="2000" dirty="0"/>
              <a:t>Agree next steps and actions arising</a:t>
            </a:r>
          </a:p>
          <a:p>
            <a:pPr marL="0" indent="0">
              <a:buNone/>
            </a:pPr>
            <a:endParaRPr lang="en-NZ" dirty="0"/>
          </a:p>
        </p:txBody>
      </p:sp>
    </p:spTree>
    <p:extLst>
      <p:ext uri="{BB962C8B-B14F-4D97-AF65-F5344CB8AC3E}">
        <p14:creationId xmlns:p14="http://schemas.microsoft.com/office/powerpoint/2010/main" val="740581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5DEF6-233E-B5AD-3B8C-05861A521E23}"/>
              </a:ext>
            </a:extLst>
          </p:cNvPr>
          <p:cNvSpPr>
            <a:spLocks noGrp="1"/>
          </p:cNvSpPr>
          <p:nvPr>
            <p:ph type="title"/>
          </p:nvPr>
        </p:nvSpPr>
        <p:spPr/>
        <p:txBody>
          <a:bodyPr/>
          <a:lstStyle/>
          <a:p>
            <a:r>
              <a:rPr lang="en-NZ" dirty="0"/>
              <a:t>Purpose of the workshop</a:t>
            </a:r>
          </a:p>
        </p:txBody>
      </p:sp>
      <p:sp>
        <p:nvSpPr>
          <p:cNvPr id="3" name="Content Placeholder 2">
            <a:extLst>
              <a:ext uri="{FF2B5EF4-FFF2-40B4-BE49-F238E27FC236}">
                <a16:creationId xmlns:a16="http://schemas.microsoft.com/office/drawing/2014/main" id="{795A25A9-8829-8550-6888-8D314D643D7B}"/>
              </a:ext>
            </a:extLst>
          </p:cNvPr>
          <p:cNvSpPr>
            <a:spLocks noGrp="1"/>
          </p:cNvSpPr>
          <p:nvPr>
            <p:ph idx="1"/>
          </p:nvPr>
        </p:nvSpPr>
        <p:spPr/>
        <p:txBody>
          <a:bodyPr>
            <a:normAutofit fontScale="77500" lnSpcReduction="20000"/>
          </a:bodyPr>
          <a:lstStyle/>
          <a:p>
            <a:r>
              <a:rPr lang="en-NZ" sz="2000" dirty="0"/>
              <a:t>When the current committee structure, TOR and delegations were adopted in 2022, a commitment was made to review the structure. </a:t>
            </a:r>
          </a:p>
          <a:p>
            <a:endParaRPr lang="en-NZ" sz="2000" dirty="0"/>
          </a:p>
          <a:p>
            <a:r>
              <a:rPr lang="en-NZ" sz="2000" dirty="0"/>
              <a:t>Delegations and recommendations around decision making being delegated to committees with mana whenua representation was a recommendation out of last year’s Te </a:t>
            </a:r>
            <a:r>
              <a:rPr lang="en-NZ" sz="2000" dirty="0" err="1"/>
              <a:t>Tiriti</a:t>
            </a:r>
            <a:r>
              <a:rPr lang="en-NZ" sz="2000" dirty="0"/>
              <a:t> Audit. Recs included;</a:t>
            </a:r>
          </a:p>
          <a:p>
            <a:pPr lvl="1">
              <a:buFont typeface="Arial" panose="020B0604020202020204" pitchFamily="34" charset="0"/>
              <a:buChar char="•"/>
            </a:pPr>
            <a:endParaRPr lang="en-NZ" dirty="0"/>
          </a:p>
          <a:p>
            <a:pPr lvl="1">
              <a:buFont typeface="Arial" panose="020B0604020202020204" pitchFamily="34" charset="0"/>
              <a:buChar char="•"/>
            </a:pPr>
            <a:r>
              <a:rPr lang="en-NZ" dirty="0"/>
              <a:t>Delegation for decision-making on certain issues to the Council Committees with mana whenua representation.</a:t>
            </a:r>
          </a:p>
          <a:p>
            <a:pPr lvl="1">
              <a:buFont typeface="Arial" panose="020B0604020202020204" pitchFamily="34" charset="0"/>
              <a:buChar char="•"/>
            </a:pPr>
            <a:r>
              <a:rPr lang="en-NZ" dirty="0"/>
              <a:t>Co-designing relevant Council committee terms of reference with mana whenua to ensure a common understanding of mana whenua priorities.</a:t>
            </a:r>
          </a:p>
          <a:p>
            <a:pPr marL="0" indent="0">
              <a:buNone/>
            </a:pPr>
            <a:endParaRPr lang="en-NZ" sz="2000" b="1" dirty="0"/>
          </a:p>
          <a:p>
            <a:pPr marL="0" indent="0">
              <a:buNone/>
            </a:pPr>
            <a:r>
              <a:rPr lang="en-NZ" sz="2000" dirty="0"/>
              <a:t>This is a good time to have the conversation. Any changes would need to be formally considered by Council. </a:t>
            </a:r>
            <a:endParaRPr lang="en-NZ" sz="2000" b="1" dirty="0"/>
          </a:p>
        </p:txBody>
      </p:sp>
    </p:spTree>
    <p:extLst>
      <p:ext uri="{BB962C8B-B14F-4D97-AF65-F5344CB8AC3E}">
        <p14:creationId xmlns:p14="http://schemas.microsoft.com/office/powerpoint/2010/main" val="84682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3C829-06CA-C0AE-F097-A4C70332CB90}"/>
              </a:ext>
            </a:extLst>
          </p:cNvPr>
          <p:cNvSpPr>
            <a:spLocks noGrp="1"/>
          </p:cNvSpPr>
          <p:nvPr>
            <p:ph type="title"/>
          </p:nvPr>
        </p:nvSpPr>
        <p:spPr/>
        <p:txBody>
          <a:bodyPr/>
          <a:lstStyle/>
          <a:p>
            <a:r>
              <a:rPr lang="en-NZ" dirty="0"/>
              <a:t>Why Delegate</a:t>
            </a:r>
          </a:p>
        </p:txBody>
      </p:sp>
      <p:sp>
        <p:nvSpPr>
          <p:cNvPr id="3" name="Content Placeholder 2">
            <a:extLst>
              <a:ext uri="{FF2B5EF4-FFF2-40B4-BE49-F238E27FC236}">
                <a16:creationId xmlns:a16="http://schemas.microsoft.com/office/drawing/2014/main" id="{F2A13AA2-D8EC-2F28-E5DB-16D663865F37}"/>
              </a:ext>
            </a:extLst>
          </p:cNvPr>
          <p:cNvSpPr>
            <a:spLocks noGrp="1"/>
          </p:cNvSpPr>
          <p:nvPr>
            <p:ph idx="1"/>
          </p:nvPr>
        </p:nvSpPr>
        <p:spPr>
          <a:xfrm>
            <a:off x="838200" y="2817091"/>
            <a:ext cx="10516263" cy="3353120"/>
          </a:xfrm>
        </p:spPr>
        <p:txBody>
          <a:bodyPr>
            <a:normAutofit fontScale="70000" lnSpcReduction="20000"/>
          </a:bodyPr>
          <a:lstStyle/>
          <a:p>
            <a:pPr marL="0" indent="0">
              <a:buNone/>
            </a:pPr>
            <a:endParaRPr lang="en-NZ" sz="2600" b="0" dirty="0"/>
          </a:p>
          <a:p>
            <a:pPr marL="0" indent="0">
              <a:buNone/>
            </a:pPr>
            <a:r>
              <a:rPr lang="en-NZ" sz="2600" dirty="0" err="1"/>
              <a:t>LGNZ</a:t>
            </a:r>
            <a:r>
              <a:rPr lang="en-NZ" sz="2600" dirty="0"/>
              <a:t> Advice</a:t>
            </a:r>
          </a:p>
          <a:p>
            <a:pPr marL="0" indent="0">
              <a:buNone/>
            </a:pPr>
            <a:r>
              <a:rPr lang="en-NZ" sz="2600" b="0" dirty="0"/>
              <a:t>Delegations are the secret to effective decision making as they enable governing bodies to manage their work loads, shift decision-making to those levels of the organisations/officials best suited to address particular topics and ensure attention is given to the important and strategic. </a:t>
            </a:r>
          </a:p>
          <a:p>
            <a:pPr marL="0" indent="0">
              <a:buNone/>
            </a:pPr>
            <a:endParaRPr lang="en-NZ" sz="2600" dirty="0"/>
          </a:p>
          <a:p>
            <a:pPr marL="0" indent="0">
              <a:buNone/>
            </a:pPr>
            <a:r>
              <a:rPr lang="en-NZ" sz="2600" dirty="0"/>
              <a:t>LGA 2002 Schedule 7 Clause 32:</a:t>
            </a:r>
          </a:p>
          <a:p>
            <a:pPr marL="0" indent="0">
              <a:buNone/>
            </a:pPr>
            <a:r>
              <a:rPr lang="en-NZ" sz="2600" b="0" dirty="0"/>
              <a:t>“(1) Unless expressly provided otherwise in this Act, or in any other Act, for the purposes of </a:t>
            </a:r>
          </a:p>
          <a:p>
            <a:pPr marL="0" indent="0">
              <a:buNone/>
            </a:pPr>
            <a:r>
              <a:rPr lang="en-NZ" sz="2600" b="0" dirty="0"/>
              <a:t>efficiency and effectiveness in the conduct of the local authority’s business, a local authority </a:t>
            </a:r>
          </a:p>
          <a:p>
            <a:pPr marL="0" indent="0">
              <a:buNone/>
            </a:pPr>
            <a:r>
              <a:rPr lang="en-NZ" sz="2600" b="0" dirty="0"/>
              <a:t>may delegate to a committee or other subordinate decision-making body, community board, or </a:t>
            </a:r>
          </a:p>
          <a:p>
            <a:pPr marL="0" indent="0">
              <a:buNone/>
            </a:pPr>
            <a:r>
              <a:rPr lang="en-NZ" sz="2600" b="0" dirty="0"/>
              <a:t>member or officer of the local authority any of its responsibilities, duties, or powers except….”</a:t>
            </a:r>
          </a:p>
        </p:txBody>
      </p:sp>
    </p:spTree>
    <p:extLst>
      <p:ext uri="{BB962C8B-B14F-4D97-AF65-F5344CB8AC3E}">
        <p14:creationId xmlns:p14="http://schemas.microsoft.com/office/powerpoint/2010/main" val="4194456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0" y="967820"/>
            <a:ext cx="8000999" cy="1643108"/>
          </a:xfrm>
        </p:spPr>
        <p:txBody>
          <a:bodyPr/>
          <a:lstStyle/>
          <a:p>
            <a:r>
              <a:rPr lang="en-NZ" dirty="0"/>
              <a:t>The Legal Stuff</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514351" y="3116621"/>
            <a:ext cx="10516263" cy="3171831"/>
          </a:xfrm>
        </p:spPr>
        <p:txBody>
          <a:bodyPr>
            <a:normAutofit/>
          </a:bodyPr>
          <a:lstStyle/>
          <a:p>
            <a:pPr marL="361950" lvl="1" indent="0">
              <a:buNone/>
            </a:pPr>
            <a:r>
              <a:rPr lang="en-NZ" b="1" dirty="0"/>
              <a:t>Some decisions cannot be delegated, these include:</a:t>
            </a:r>
          </a:p>
          <a:p>
            <a:pPr marL="361950" lvl="1" indent="0">
              <a:buNone/>
            </a:pPr>
            <a:endParaRPr lang="en-NZ" b="1" dirty="0"/>
          </a:p>
          <a:p>
            <a:pPr marL="361950" lvl="1" indent="0">
              <a:buNone/>
            </a:pPr>
            <a:r>
              <a:rPr lang="en-NZ" b="1" dirty="0"/>
              <a:t>•	the power to make a rate</a:t>
            </a:r>
          </a:p>
          <a:p>
            <a:pPr marL="361950" lvl="1" indent="0">
              <a:buNone/>
            </a:pPr>
            <a:r>
              <a:rPr lang="en-NZ" b="1" dirty="0"/>
              <a:t>•	the power to make a bylaw (although local boards have the right to 	recommend these for their local areas)</a:t>
            </a:r>
          </a:p>
          <a:p>
            <a:pPr marL="361950" lvl="1" indent="0">
              <a:buNone/>
            </a:pPr>
            <a:r>
              <a:rPr lang="en-NZ" b="1" dirty="0"/>
              <a:t>•	the power to borrow money, or purchase or dispose of assets, other than in 	accordance with the long-term council community plan</a:t>
            </a:r>
          </a:p>
          <a:p>
            <a:pPr marL="361950" lvl="1" indent="0">
              <a:buNone/>
            </a:pPr>
            <a:r>
              <a:rPr lang="en-NZ" b="1" dirty="0"/>
              <a:t>•	the power to adopt a long term plan, annual plan, or annual report</a:t>
            </a:r>
          </a:p>
          <a:p>
            <a:pPr marL="361950" lvl="1" indent="0">
              <a:buNone/>
            </a:pPr>
            <a:r>
              <a:rPr lang="en-NZ" b="1" dirty="0"/>
              <a:t>•	the power to appoint a chief executive (cl. 32 of Schedule 7 of the LGA 2002).</a:t>
            </a:r>
          </a:p>
          <a:p>
            <a:pPr lvl="1" indent="-323850"/>
            <a:endParaRPr lang="en-NZ" b="1" dirty="0"/>
          </a:p>
          <a:p>
            <a:pPr lvl="1" indent="-323850"/>
            <a:endParaRPr lang="en-NZ" b="1" dirty="0"/>
          </a:p>
          <a:p>
            <a:endParaRPr lang="en-NZ" dirty="0"/>
          </a:p>
        </p:txBody>
      </p:sp>
    </p:spTree>
    <p:extLst>
      <p:ext uri="{BB962C8B-B14F-4D97-AF65-F5344CB8AC3E}">
        <p14:creationId xmlns:p14="http://schemas.microsoft.com/office/powerpoint/2010/main" val="3134388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6ADD4-F443-A8EF-0FC8-57969F445A5F}"/>
              </a:ext>
            </a:extLst>
          </p:cNvPr>
          <p:cNvSpPr>
            <a:spLocks noGrp="1"/>
          </p:cNvSpPr>
          <p:nvPr>
            <p:ph type="title"/>
          </p:nvPr>
        </p:nvSpPr>
        <p:spPr>
          <a:xfrm>
            <a:off x="838201" y="967820"/>
            <a:ext cx="6458526" cy="1643108"/>
          </a:xfrm>
        </p:spPr>
        <p:txBody>
          <a:bodyPr/>
          <a:lstStyle/>
          <a:p>
            <a:r>
              <a:rPr lang="en-NZ" dirty="0"/>
              <a:t>Types of Decisions that can be delegated</a:t>
            </a:r>
          </a:p>
        </p:txBody>
      </p:sp>
      <p:sp>
        <p:nvSpPr>
          <p:cNvPr id="3" name="Content Placeholder 2">
            <a:extLst>
              <a:ext uri="{FF2B5EF4-FFF2-40B4-BE49-F238E27FC236}">
                <a16:creationId xmlns:a16="http://schemas.microsoft.com/office/drawing/2014/main" id="{C151681E-B418-C28A-D2C2-F3010E1FDFFD}"/>
              </a:ext>
            </a:extLst>
          </p:cNvPr>
          <p:cNvSpPr>
            <a:spLocks noGrp="1"/>
          </p:cNvSpPr>
          <p:nvPr>
            <p:ph idx="1"/>
          </p:nvPr>
        </p:nvSpPr>
        <p:spPr/>
        <p:txBody>
          <a:bodyPr/>
          <a:lstStyle/>
          <a:p>
            <a:r>
              <a:rPr lang="en-NZ" dirty="0"/>
              <a:t>Administrative</a:t>
            </a:r>
          </a:p>
          <a:p>
            <a:pPr marL="0" indent="0">
              <a:buNone/>
            </a:pPr>
            <a:endParaRPr lang="en-NZ" dirty="0"/>
          </a:p>
          <a:p>
            <a:r>
              <a:rPr lang="en-NZ" dirty="0"/>
              <a:t>Financial</a:t>
            </a:r>
          </a:p>
          <a:p>
            <a:endParaRPr lang="en-NZ" dirty="0"/>
          </a:p>
          <a:p>
            <a:r>
              <a:rPr lang="en-NZ" dirty="0"/>
              <a:t>Regulatory </a:t>
            </a:r>
          </a:p>
          <a:p>
            <a:endParaRPr lang="en-NZ" dirty="0"/>
          </a:p>
          <a:p>
            <a:r>
              <a:rPr lang="en-NZ" dirty="0"/>
              <a:t>Legal</a:t>
            </a:r>
          </a:p>
          <a:p>
            <a:endParaRPr lang="en-NZ" dirty="0"/>
          </a:p>
        </p:txBody>
      </p:sp>
    </p:spTree>
    <p:extLst>
      <p:ext uri="{BB962C8B-B14F-4D97-AF65-F5344CB8AC3E}">
        <p14:creationId xmlns:p14="http://schemas.microsoft.com/office/powerpoint/2010/main" val="3581756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p:txBody>
          <a:bodyPr/>
          <a:lstStyle/>
          <a:p>
            <a:r>
              <a:rPr lang="en-NZ" dirty="0"/>
              <a:t>Reasons for Delegating - </a:t>
            </a:r>
            <a:r>
              <a:rPr lang="en-NZ" dirty="0" err="1"/>
              <a:t>LGNZ</a:t>
            </a:r>
            <a:endParaRPr lang="en-NZ" dirty="0"/>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838201" y="3116621"/>
            <a:ext cx="10516263" cy="3171831"/>
          </a:xfrm>
        </p:spPr>
        <p:txBody>
          <a:bodyPr>
            <a:normAutofit lnSpcReduction="10000"/>
          </a:bodyPr>
          <a:lstStyle/>
          <a:p>
            <a:pPr marL="342900" lvl="0" indent="-342900">
              <a:lnSpc>
                <a:spcPct val="107000"/>
              </a:lnSpc>
              <a:spcAft>
                <a:spcPts val="800"/>
              </a:spcAft>
              <a:buFont typeface="Symbol" panose="05050102010706020507" pitchFamily="18" charset="2"/>
              <a:buChar char=""/>
            </a:pPr>
            <a:r>
              <a:rPr lang="en-NZ" sz="2000" kern="100" dirty="0">
                <a:effectLst/>
                <a:ea typeface="Aptos" panose="020B0004020202020204" pitchFamily="34" charset="0"/>
              </a:rPr>
              <a:t>Focusing on strategic matters: </a:t>
            </a:r>
            <a:r>
              <a:rPr lang="en-NZ" sz="2000" b="0" kern="100" dirty="0">
                <a:effectLst/>
                <a:ea typeface="Aptos" panose="020B0004020202020204" pitchFamily="34" charset="0"/>
              </a:rPr>
              <a:t>delegation can reduce problems of governing bodies spending time on detailed issues or matters that are urgent but minor;  </a:t>
            </a:r>
          </a:p>
          <a:p>
            <a:pPr marL="342900" lvl="0" indent="-342900">
              <a:lnSpc>
                <a:spcPct val="107000"/>
              </a:lnSpc>
              <a:spcAft>
                <a:spcPts val="800"/>
              </a:spcAft>
              <a:buFont typeface="Symbol" panose="05050102010706020507" pitchFamily="18" charset="2"/>
              <a:buChar char=""/>
            </a:pPr>
            <a:r>
              <a:rPr lang="en-NZ" sz="2000" kern="100" dirty="0">
                <a:effectLst/>
                <a:ea typeface="Aptos" panose="020B0004020202020204" pitchFamily="34" charset="0"/>
              </a:rPr>
              <a:t>Scale: </a:t>
            </a:r>
            <a:r>
              <a:rPr lang="en-NZ" sz="2000" b="0" kern="100" dirty="0">
                <a:effectLst/>
                <a:ea typeface="Aptos" panose="020B0004020202020204" pitchFamily="34" charset="0"/>
              </a:rPr>
              <a:t>some decisions are better made in a smaller groups where all members can participate and matters be explored in detail. For example, decisions about procurement and decisions about the performance of a chief executive;</a:t>
            </a:r>
          </a:p>
          <a:p>
            <a:pPr marL="342900" lvl="0" indent="-342900">
              <a:lnSpc>
                <a:spcPct val="107000"/>
              </a:lnSpc>
              <a:spcAft>
                <a:spcPts val="800"/>
              </a:spcAft>
              <a:buFont typeface="Symbol" panose="05050102010706020507" pitchFamily="18" charset="2"/>
              <a:buChar char=""/>
            </a:pPr>
            <a:r>
              <a:rPr lang="en-NZ" sz="2000" kern="100" dirty="0">
                <a:effectLst/>
                <a:ea typeface="Aptos" panose="020B0004020202020204" pitchFamily="34" charset="0"/>
              </a:rPr>
              <a:t>Work load: </a:t>
            </a:r>
            <a:r>
              <a:rPr lang="en-NZ" sz="2000" b="0" kern="100" dirty="0">
                <a:effectLst/>
                <a:ea typeface="Aptos" panose="020B0004020202020204" pitchFamily="34" charset="0"/>
              </a:rPr>
              <a:t>some issues, such as a review of a district plan, will require frequent meetings and considerable reading/research. This is simply impractical for the governing body as a whole;</a:t>
            </a:r>
          </a:p>
          <a:p>
            <a:pPr marL="457200" lvl="1" indent="0">
              <a:buNone/>
            </a:pPr>
            <a:endParaRPr lang="en-NZ" b="1" dirty="0"/>
          </a:p>
          <a:p>
            <a:pPr lvl="1"/>
            <a:endParaRPr lang="en-NZ" dirty="0"/>
          </a:p>
          <a:p>
            <a:pPr lvl="1"/>
            <a:endParaRPr lang="en-NZ" dirty="0"/>
          </a:p>
          <a:p>
            <a:pPr lvl="1"/>
            <a:endParaRPr lang="en-NZ" dirty="0"/>
          </a:p>
          <a:p>
            <a:pPr lvl="1"/>
            <a:endParaRPr lang="en-NZ" dirty="0"/>
          </a:p>
        </p:txBody>
      </p:sp>
    </p:spTree>
    <p:extLst>
      <p:ext uri="{BB962C8B-B14F-4D97-AF65-F5344CB8AC3E}">
        <p14:creationId xmlns:p14="http://schemas.microsoft.com/office/powerpoint/2010/main" val="225449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182ED-8D13-9916-3DC1-D5DBA5BA9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52A1A-559A-9439-BC7B-E977571BD2A8}"/>
              </a:ext>
            </a:extLst>
          </p:cNvPr>
          <p:cNvSpPr>
            <a:spLocks noGrp="1"/>
          </p:cNvSpPr>
          <p:nvPr>
            <p:ph type="title"/>
          </p:nvPr>
        </p:nvSpPr>
        <p:spPr/>
        <p:txBody>
          <a:bodyPr/>
          <a:lstStyle/>
          <a:p>
            <a:r>
              <a:rPr lang="en-NZ" dirty="0"/>
              <a:t>Reasons for Delegating - </a:t>
            </a:r>
            <a:r>
              <a:rPr lang="en-NZ" dirty="0" err="1"/>
              <a:t>LGNZ</a:t>
            </a:r>
            <a:endParaRPr lang="en-NZ" dirty="0"/>
          </a:p>
        </p:txBody>
      </p:sp>
      <p:sp>
        <p:nvSpPr>
          <p:cNvPr id="3" name="Content Placeholder 2">
            <a:extLst>
              <a:ext uri="{FF2B5EF4-FFF2-40B4-BE49-F238E27FC236}">
                <a16:creationId xmlns:a16="http://schemas.microsoft.com/office/drawing/2014/main" id="{DDD100C7-673E-ECF1-62D0-CE59B08F5ECA}"/>
              </a:ext>
            </a:extLst>
          </p:cNvPr>
          <p:cNvSpPr>
            <a:spLocks noGrp="1"/>
          </p:cNvSpPr>
          <p:nvPr>
            <p:ph idx="1"/>
          </p:nvPr>
        </p:nvSpPr>
        <p:spPr>
          <a:xfrm>
            <a:off x="838201" y="3116621"/>
            <a:ext cx="10516263" cy="3171831"/>
          </a:xfrm>
        </p:spPr>
        <p:txBody>
          <a:bodyPr>
            <a:normAutofit lnSpcReduction="10000"/>
          </a:bodyPr>
          <a:lstStyle/>
          <a:p>
            <a:pPr marL="342900" lvl="0" indent="-342900">
              <a:lnSpc>
                <a:spcPct val="107000"/>
              </a:lnSpc>
              <a:spcAft>
                <a:spcPts val="800"/>
              </a:spcAft>
              <a:buFont typeface="Symbol" panose="05050102010706020507" pitchFamily="18" charset="2"/>
              <a:buChar char=""/>
            </a:pPr>
            <a:r>
              <a:rPr lang="en-NZ" sz="2000" kern="100" dirty="0">
                <a:effectLst/>
                <a:ea typeface="Aptos" panose="020B0004020202020204" pitchFamily="34" charset="0"/>
              </a:rPr>
              <a:t>Building knowledge and capability: </a:t>
            </a:r>
            <a:r>
              <a:rPr lang="en-NZ" sz="2000" b="0" kern="100" dirty="0">
                <a:effectLst/>
                <a:ea typeface="Aptos" panose="020B0004020202020204" pitchFamily="34" charset="0"/>
              </a:rPr>
              <a:t>some issues may require decision-makers to build up expertise in a specific area, such as asset management, to enable them to properly scrutinise management’s performance.  In some cases the members may not have the necessary expertise.  External appointments can be made to committees but not the governing body;</a:t>
            </a:r>
          </a:p>
          <a:p>
            <a:pPr marL="342900" lvl="0" indent="-342900">
              <a:lnSpc>
                <a:spcPct val="107000"/>
              </a:lnSpc>
              <a:spcAft>
                <a:spcPts val="800"/>
              </a:spcAft>
              <a:buFont typeface="Symbol" panose="05050102010706020507" pitchFamily="18" charset="2"/>
              <a:buChar char=""/>
            </a:pPr>
            <a:r>
              <a:rPr lang="en-NZ" sz="2000" kern="100" dirty="0">
                <a:effectLst/>
                <a:ea typeface="Aptos" panose="020B0004020202020204" pitchFamily="34" charset="0"/>
              </a:rPr>
              <a:t>Facilitating community engagement: </a:t>
            </a:r>
            <a:r>
              <a:rPr lang="en-NZ" sz="2000" b="0" kern="100" dirty="0">
                <a:effectLst/>
                <a:ea typeface="Aptos" panose="020B0004020202020204" pitchFamily="34" charset="0"/>
              </a:rPr>
              <a:t>governing bodies tend to operate in a formal manner with limited time for debate.  This is not conducive to citizen engagement.  Delegations to committees or community boards enables citizens and local organisations to be more actively involved with the council. </a:t>
            </a:r>
          </a:p>
          <a:p>
            <a:pPr marL="457200" lvl="1" indent="0">
              <a:buNone/>
            </a:pPr>
            <a:endParaRPr lang="en-NZ" b="1" dirty="0"/>
          </a:p>
          <a:p>
            <a:pPr lvl="1"/>
            <a:endParaRPr lang="en-NZ" dirty="0"/>
          </a:p>
          <a:p>
            <a:pPr lvl="1"/>
            <a:endParaRPr lang="en-NZ" dirty="0"/>
          </a:p>
          <a:p>
            <a:pPr lvl="1"/>
            <a:endParaRPr lang="en-NZ" dirty="0"/>
          </a:p>
          <a:p>
            <a:pPr lvl="1"/>
            <a:endParaRPr lang="en-NZ" dirty="0"/>
          </a:p>
        </p:txBody>
      </p:sp>
    </p:spTree>
    <p:extLst>
      <p:ext uri="{BB962C8B-B14F-4D97-AF65-F5344CB8AC3E}">
        <p14:creationId xmlns:p14="http://schemas.microsoft.com/office/powerpoint/2010/main" val="423033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555FA-A685-479F-8500-8930CC35EF29}"/>
              </a:ext>
            </a:extLst>
          </p:cNvPr>
          <p:cNvSpPr>
            <a:spLocks noGrp="1"/>
          </p:cNvSpPr>
          <p:nvPr>
            <p:ph type="title"/>
          </p:nvPr>
        </p:nvSpPr>
        <p:spPr>
          <a:xfrm>
            <a:off x="838201" y="967820"/>
            <a:ext cx="8638308" cy="1643108"/>
          </a:xfrm>
        </p:spPr>
        <p:txBody>
          <a:bodyPr>
            <a:normAutofit/>
          </a:bodyPr>
          <a:lstStyle/>
          <a:p>
            <a:r>
              <a:rPr lang="en-NZ" dirty="0"/>
              <a:t>Some Principles to Guide us</a:t>
            </a:r>
          </a:p>
        </p:txBody>
      </p:sp>
      <p:sp>
        <p:nvSpPr>
          <p:cNvPr id="3" name="Content Placeholder 2">
            <a:extLst>
              <a:ext uri="{FF2B5EF4-FFF2-40B4-BE49-F238E27FC236}">
                <a16:creationId xmlns:a16="http://schemas.microsoft.com/office/drawing/2014/main" id="{D8962CCA-C007-4831-A531-60412D97E9EB}"/>
              </a:ext>
            </a:extLst>
          </p:cNvPr>
          <p:cNvSpPr>
            <a:spLocks noGrp="1"/>
          </p:cNvSpPr>
          <p:nvPr>
            <p:ph idx="1"/>
          </p:nvPr>
        </p:nvSpPr>
        <p:spPr>
          <a:xfrm>
            <a:off x="457201" y="3145196"/>
            <a:ext cx="10516263" cy="3171831"/>
          </a:xfrm>
        </p:spPr>
        <p:txBody>
          <a:bodyPr>
            <a:normAutofit fontScale="92500" lnSpcReduction="20000"/>
          </a:bodyPr>
          <a:lstStyle/>
          <a:p>
            <a:pPr lvl="1" indent="-323850"/>
            <a:r>
              <a:rPr lang="en-NZ" b="1" dirty="0"/>
              <a:t>Promotes efficiency and effectiveness of decision making</a:t>
            </a:r>
          </a:p>
          <a:p>
            <a:pPr lvl="1" indent="-323850"/>
            <a:endParaRPr lang="en-NZ" b="1" dirty="0"/>
          </a:p>
          <a:p>
            <a:pPr lvl="1" indent="-323850"/>
            <a:r>
              <a:rPr lang="en-NZ" b="1" dirty="0"/>
              <a:t>Allows Council time to be spent on the matters that are important and strategic</a:t>
            </a:r>
          </a:p>
          <a:p>
            <a:pPr lvl="1" indent="-323850"/>
            <a:endParaRPr lang="en-NZ" b="1" dirty="0"/>
          </a:p>
          <a:p>
            <a:pPr lvl="1" indent="-323850"/>
            <a:r>
              <a:rPr lang="en-NZ" b="1" dirty="0"/>
              <a:t>Promotes engagement and consultation with Community and stakeholders</a:t>
            </a:r>
          </a:p>
          <a:p>
            <a:pPr lvl="1" indent="-323850">
              <a:buNone/>
            </a:pPr>
            <a:endParaRPr lang="en-NZ" b="1" dirty="0"/>
          </a:p>
          <a:p>
            <a:pPr lvl="1" indent="-323850"/>
            <a:r>
              <a:rPr lang="en-NZ" b="1" dirty="0"/>
              <a:t>Supports and promotes engagement and participation of mana whenua in decision making</a:t>
            </a:r>
          </a:p>
          <a:p>
            <a:pPr lvl="1" indent="-323850"/>
            <a:endParaRPr lang="en-NZ" b="1" dirty="0"/>
          </a:p>
          <a:p>
            <a:pPr lvl="1" indent="-323850"/>
            <a:r>
              <a:rPr lang="en-NZ" b="1" dirty="0"/>
              <a:t>Supports quality decision making through the appointment of specialist advisers</a:t>
            </a:r>
          </a:p>
          <a:p>
            <a:pPr lvl="1" indent="-323850"/>
            <a:endParaRPr lang="en-NZ" b="1" dirty="0"/>
          </a:p>
          <a:p>
            <a:pPr lvl="1" indent="-323850"/>
            <a:r>
              <a:rPr lang="en-NZ" b="1" dirty="0"/>
              <a:t>What else????</a:t>
            </a:r>
          </a:p>
          <a:p>
            <a:pPr lvl="1" indent="-323850"/>
            <a:endParaRPr lang="en-NZ" b="1" dirty="0"/>
          </a:p>
          <a:p>
            <a:pPr lvl="1" indent="-323850"/>
            <a:endParaRPr lang="en-NZ" b="1" dirty="0"/>
          </a:p>
          <a:p>
            <a:pPr lvl="1" indent="-323850"/>
            <a:endParaRPr lang="en-NZ" b="1" dirty="0"/>
          </a:p>
          <a:p>
            <a:pPr lvl="1"/>
            <a:endParaRPr lang="en-NZ" dirty="0"/>
          </a:p>
          <a:p>
            <a:pPr lvl="1"/>
            <a:endParaRPr lang="en-NZ" dirty="0"/>
          </a:p>
          <a:p>
            <a:pPr lvl="1"/>
            <a:endParaRPr lang="en-NZ" dirty="0"/>
          </a:p>
          <a:p>
            <a:pPr lvl="1"/>
            <a:endParaRPr lang="en-NZ" dirty="0"/>
          </a:p>
        </p:txBody>
      </p:sp>
    </p:spTree>
    <p:extLst>
      <p:ext uri="{BB962C8B-B14F-4D97-AF65-F5344CB8AC3E}">
        <p14:creationId xmlns:p14="http://schemas.microsoft.com/office/powerpoint/2010/main" val="2446944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ORC- Basic-Powerpoint" id="{87EE9FD8-CB23-4C3E-A94C-1903061AB0DB}" vid="{A4F7856F-47FB-492C-AAAD-9B3BD3582E8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C218CEA202D1C48A1EE5504BF5F4F75" ma:contentTypeVersion="18" ma:contentTypeDescription="Create a new document." ma:contentTypeScope="" ma:versionID="c66ae960a031ed2c4bfc00e36d45f4d2">
  <xsd:schema xmlns:xsd="http://www.w3.org/2001/XMLSchema" xmlns:xs="http://www.w3.org/2001/XMLSchema" xmlns:p="http://schemas.microsoft.com/office/2006/metadata/properties" xmlns:ns2="07bd3746-dae9-4d05-93f3-a9b39da1f5cb" xmlns:ns3="57cfdecf-5034-451e-84c2-97289b599ede" targetNamespace="http://schemas.microsoft.com/office/2006/metadata/properties" ma:root="true" ma:fieldsID="a55b308206a5372674c863ce9b317d23" ns2:_="" ns3:_="">
    <xsd:import namespace="07bd3746-dae9-4d05-93f3-a9b39da1f5cb"/>
    <xsd:import namespace="57cfdecf-5034-451e-84c2-97289b599e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bd3746-dae9-4d05-93f3-a9b39da1f5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c7e4749-9fc3-43e7-a342-bb1a3a40e4b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cfdecf-5034-451e-84c2-97289b599ed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8c7f0df-4efb-4031-9aae-66ff8f440599}" ma:internalName="TaxCatchAll" ma:showField="CatchAllData" ma:web="57cfdecf-5034-451e-84c2-97289b599ed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7cfdecf-5034-451e-84c2-97289b599ede" xsi:nil="true"/>
    <lcf76f155ced4ddcb4097134ff3c332f xmlns="07bd3746-dae9-4d05-93f3-a9b39da1f5cb">
      <Terms xmlns="http://schemas.microsoft.com/office/infopath/2007/PartnerControls"/>
    </lcf76f155ced4ddcb4097134ff3c332f>
    <SharedWithUsers xmlns="57cfdecf-5034-451e-84c2-97289b599ede">
      <UserInfo>
        <DisplayName/>
        <AccountId xsi:nil="true"/>
        <AccountType/>
      </UserInfo>
    </SharedWithUsers>
  </documentManagement>
</p:properties>
</file>

<file path=customXml/itemProps1.xml><?xml version="1.0" encoding="utf-8"?>
<ds:datastoreItem xmlns:ds="http://schemas.openxmlformats.org/officeDocument/2006/customXml" ds:itemID="{D6F70476-DFC2-42B6-BBB4-576ECAC56C5E}">
  <ds:schemaRefs>
    <ds:schemaRef ds:uri="http://schemas.microsoft.com/sharepoint/v3/contenttype/forms"/>
  </ds:schemaRefs>
</ds:datastoreItem>
</file>

<file path=customXml/itemProps2.xml><?xml version="1.0" encoding="utf-8"?>
<ds:datastoreItem xmlns:ds="http://schemas.openxmlformats.org/officeDocument/2006/customXml" ds:itemID="{96949B0A-FB3B-413E-ADAA-F5BA42E20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bd3746-dae9-4d05-93f3-a9b39da1f5cb"/>
    <ds:schemaRef ds:uri="57cfdecf-5034-451e-84c2-97289b599e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C5C70F-9FF5-40C0-9B33-0F913A7712FE}">
  <ds:schemaRefs>
    <ds:schemaRef ds:uri="http://purl.org/dc/dcmitype/"/>
    <ds:schemaRef ds:uri="http://schemas.microsoft.com/office/2006/documentManagement/types"/>
    <ds:schemaRef ds:uri="2ebb1b4e-f1f9-4808-a0b3-fe0618622ae4"/>
    <ds:schemaRef ds:uri="http://schemas.microsoft.com/office/2006/metadata/properties"/>
    <ds:schemaRef ds:uri="ee85aad0-1539-4250-8748-8dd399982aa2"/>
    <ds:schemaRef ds:uri="http://purl.org/dc/terms/"/>
    <ds:schemaRef ds:uri="http://purl.org/dc/elements/1.1/"/>
    <ds:schemaRef ds:uri="http://schemas.microsoft.com/office/infopath/2007/PartnerControls"/>
    <ds:schemaRef ds:uri="http://schemas.openxmlformats.org/package/2006/metadata/core-properties"/>
    <ds:schemaRef ds:uri="http://www.w3.org/XML/1998/namespace"/>
    <ds:schemaRef ds:uri="57cfdecf-5034-451e-84c2-97289b599ede"/>
    <ds:schemaRef ds:uri="07bd3746-dae9-4d05-93f3-a9b39da1f5cb"/>
  </ds:schemaRefs>
</ds:datastoreItem>
</file>

<file path=docProps/app.xml><?xml version="1.0" encoding="utf-8"?>
<Properties xmlns="http://schemas.openxmlformats.org/officeDocument/2006/extended-properties" xmlns:vt="http://schemas.openxmlformats.org/officeDocument/2006/docPropsVTypes">
  <Template>Office Theme</Template>
  <TotalTime>636</TotalTime>
  <Words>870</Words>
  <Application>Microsoft Office PowerPoint</Application>
  <PresentationFormat>Widescreen</PresentationFormat>
  <Paragraphs>123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Symbol</vt:lpstr>
      <vt:lpstr>Office Theme</vt:lpstr>
      <vt:lpstr>ORC Delegations Workshop</vt:lpstr>
      <vt:lpstr>Agenda </vt:lpstr>
      <vt:lpstr>Purpose of the workshop</vt:lpstr>
      <vt:lpstr>Why Delegate</vt:lpstr>
      <vt:lpstr>The Legal Stuff</vt:lpstr>
      <vt:lpstr>Types of Decisions that can be delegated</vt:lpstr>
      <vt:lpstr>Reasons for Delegating - LGNZ</vt:lpstr>
      <vt:lpstr>Reasons for Delegating - LGNZ</vt:lpstr>
      <vt:lpstr>Some Principles to Guide us</vt:lpstr>
      <vt:lpstr>ORC Committees </vt:lpstr>
      <vt:lpstr>Joint Committees</vt:lpstr>
      <vt:lpstr>Decisions Delegated</vt:lpstr>
      <vt:lpstr>Alignment to Org Structure</vt:lpstr>
      <vt:lpstr>Discussion – What Committees</vt:lpstr>
      <vt:lpstr>What Decisions and Delegations – If any?</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Amanda Vercoe</cp:lastModifiedBy>
  <cp:revision>20</cp:revision>
  <dcterms:created xsi:type="dcterms:W3CDTF">2023-06-29T22:17:00Z</dcterms:created>
  <dcterms:modified xsi:type="dcterms:W3CDTF">2025-02-03T03:37:35Z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0x0101004C218CEA202D1C48A1EE5504BF5F4F75</vt:lpwstr>
  </property>
  <property fmtid="{D5CDD505-2E9C-101B-9397-08002B2CF9AE}" pid="3" name="MediaServiceImageTags">
    <vt:lpwstr/>
  </property>
</Properties>
</file>