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1"/>
  </p:notesMasterIdLst>
  <p:sldIdLst>
    <p:sldId id="263" r:id="rId2"/>
    <p:sldId id="265" r:id="rId3"/>
    <p:sldId id="259" r:id="rId4"/>
    <p:sldId id="267" r:id="rId5"/>
    <p:sldId id="268" r:id="rId6"/>
    <p:sldId id="269" r:id="rId7"/>
    <p:sldId id="270" r:id="rId8"/>
    <p:sldId id="271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260"/>
    <a:srgbClr val="004854"/>
    <a:srgbClr val="EBE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479"/>
    <p:restoredTop sz="82006"/>
  </p:normalViewPr>
  <p:slideViewPr>
    <p:cSldViewPr snapToGrid="0">
      <p:cViewPr varScale="1">
        <p:scale>
          <a:sx n="78" d="100"/>
          <a:sy n="78" d="100"/>
        </p:scale>
        <p:origin x="1315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2462FB-4BF7-4245-B49A-C445817C32F9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5128A6-6631-7349-8299-E96198FC6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437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Ministry for the Environment work on At Risk Catchments</a:t>
            </a:r>
          </a:p>
          <a:p>
            <a:r>
              <a:rPr lang="en-US" dirty="0"/>
              <a:t>Initiated an Integrated Catchment Management Plan process – named Living </a:t>
            </a:r>
            <a:r>
              <a:rPr lang="en-US" dirty="0" err="1"/>
              <a:t>Manuherekia</a:t>
            </a:r>
            <a:endParaRPr lang="en-US" dirty="0"/>
          </a:p>
          <a:p>
            <a:r>
              <a:rPr lang="en-US" dirty="0"/>
              <a:t>Governance Group distilled the actions into priorities and then ranked for funding</a:t>
            </a:r>
          </a:p>
          <a:p>
            <a:endParaRPr lang="en-US" dirty="0"/>
          </a:p>
          <a:p>
            <a:endParaRPr lang="en-US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200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Six groups of activities, or areas of focus</a:t>
            </a:r>
          </a:p>
          <a:p>
            <a:r>
              <a:rPr lang="en-US" dirty="0"/>
              <a:t>As always, some groups engage people more than others</a:t>
            </a:r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09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776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0CFD0-C150-4AD9-3236-7232DBBB4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BBE6DCD-4E80-F745-2706-CE9C3EA79C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20F96AE-0D01-5834-E456-F3F924BFA9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Structure proposed of officials groups probably more for major urban </a:t>
            </a:r>
            <a:r>
              <a:rPr lang="en-US" dirty="0" err="1"/>
              <a:t>centres</a:t>
            </a:r>
            <a:endParaRPr lang="en-US" dirty="0"/>
          </a:p>
          <a:p>
            <a:endParaRPr lang="en-US" dirty="0"/>
          </a:p>
          <a:p>
            <a:r>
              <a:rPr lang="en-US" dirty="0"/>
              <a:t>Project groups have worked really well for biodiversity and wetlands</a:t>
            </a:r>
          </a:p>
          <a:p>
            <a:r>
              <a:rPr lang="en-US" dirty="0"/>
              <a:t>For other activities, it’s been harder to get representation for the project groups</a:t>
            </a:r>
          </a:p>
          <a:p>
            <a:r>
              <a:rPr lang="en-US" dirty="0"/>
              <a:t>Fair amount of voluntary fatigue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2898DE-70A9-446E-97BB-681E3B809E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4558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Sites:  Pool Burn Gorge, Hills Creek, Lauder Creek, Above Falls Dam, Below Falls Dam to SH85 at Blackstone Weir.</a:t>
            </a:r>
          </a:p>
          <a:p>
            <a:endParaRPr lang="en-US" dirty="0"/>
          </a:p>
          <a:p>
            <a:r>
              <a:rPr lang="en-US" dirty="0"/>
              <a:t>Funding available for restoration and protection / 15 Expressions of interest received / Recommendations to Governance Group later this week.</a:t>
            </a:r>
          </a:p>
          <a:p>
            <a:endParaRPr lang="en-US" dirty="0"/>
          </a:p>
          <a:p>
            <a:r>
              <a:rPr lang="en-US" dirty="0"/>
              <a:t>Had a very successful drone demonstration session last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430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588FB-C628-5692-FC60-A3D032E07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C298FF-6202-C206-4C5E-B04A6291FA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291830-2CAD-FF4A-20CC-3F90A612B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DC053-FEA6-8738-FA9E-6330B5EC39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299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0FE94-D3B6-10F3-2612-8D5768436A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EB23E0-28AD-28AA-8912-75004FDE90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96C3E7-6B5C-26E0-C3BC-CB77857F4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came after a 9 month hiatus between Living </a:t>
            </a:r>
            <a:r>
              <a:rPr lang="en-NZ" sz="1800" kern="1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Manuherekia</a:t>
            </a:r>
            <a:r>
              <a:rPr lang="en-NZ" sz="1800" kern="1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confirmation of funding)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3F70F-AEB4-0EAB-2FB8-D680804DCE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5128A6-6631-7349-8299-E96198FC64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384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EB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dirty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5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C8F0F5-8CEF-90B0-28AF-330B30992DF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" y="6667502"/>
            <a:ext cx="12192001" cy="1904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04854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485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485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485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85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485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15B22F-AA16-8B26-FE0E-77AB01E527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3918734"/>
            <a:ext cx="12192000" cy="4351338"/>
          </a:xfrm>
        </p:spPr>
        <p:txBody>
          <a:bodyPr>
            <a:normAutofit/>
          </a:bodyPr>
          <a:lstStyle/>
          <a:p>
            <a:pPr marL="12700" indent="-12700" algn="ctr">
              <a:lnSpc>
                <a:spcPct val="140000"/>
              </a:lnSpc>
              <a:spcAft>
                <a:spcPts val="1000"/>
              </a:spcAft>
              <a:buNone/>
            </a:pPr>
            <a:r>
              <a:rPr lang="en-US" sz="4400" b="1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Waiora</a:t>
            </a:r>
            <a:r>
              <a:rPr lang="en-US" sz="44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kern="100" dirty="0" err="1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Manuherekia</a:t>
            </a:r>
            <a:r>
              <a:rPr lang="en-US" sz="4400" b="1" kern="100" dirty="0">
                <a:effectLst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en-US" sz="30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3200" b="1" dirty="0"/>
              <a:t>DECEMBER 2024 UPDATE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D66EC4-DC45-F70A-13F3-2C82BA7334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30" y="1398641"/>
            <a:ext cx="7137540" cy="224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289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D4ED1-F7FA-B225-A98D-FC789B5BD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5D4FB-CB22-2282-443E-B4C6CB1A6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1FFBBC-233A-C7DE-91CB-CA4E6755E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198994" cy="4351338"/>
          </a:xfrm>
        </p:spPr>
        <p:txBody>
          <a:bodyPr>
            <a:normAutofit fontScale="85000" lnSpcReduction="10000"/>
          </a:bodyPr>
          <a:lstStyle/>
          <a:p>
            <a:pPr marL="360363" indent="-360363">
              <a:lnSpc>
                <a:spcPct val="140000"/>
              </a:lnSpc>
            </a:pPr>
            <a:r>
              <a:rPr lang="en-US" dirty="0"/>
              <a:t>Living </a:t>
            </a:r>
            <a:r>
              <a:rPr lang="en-US" dirty="0" err="1"/>
              <a:t>Manuherekia</a:t>
            </a:r>
            <a:r>
              <a:rPr lang="en-US" dirty="0"/>
              <a:t> 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Governance Group representing community, iwi and regulatory authorities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$1.9M confirmed 1 July 2024 – 12 month period only.  All activities must be completed by 30 June 2025.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Contract for this project is with MCG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Governance Group includes Cr Kevin Malcolm and Richard Saunders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95C3D3-C9F5-CCD4-951D-1D93E482E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3853" y="421245"/>
            <a:ext cx="1654145" cy="204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04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4EEEF9-0BB6-8B4C-BCB5-4FAC80D17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173397" cy="4351338"/>
          </a:xfrm>
        </p:spPr>
        <p:txBody>
          <a:bodyPr>
            <a:normAutofit/>
          </a:bodyPr>
          <a:lstStyle/>
          <a:p>
            <a:pPr marL="360363" indent="-360363">
              <a:lnSpc>
                <a:spcPct val="140000"/>
              </a:lnSpc>
            </a:pPr>
            <a:r>
              <a:rPr lang="en-US" dirty="0"/>
              <a:t>Biodiversity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Wetland management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Water quality / </a:t>
            </a:r>
            <a:r>
              <a:rPr lang="en-US" dirty="0" err="1"/>
              <a:t>rivercare</a:t>
            </a:r>
            <a:endParaRPr lang="en-US" dirty="0"/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Recreation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Farming and Land Use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Community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D5A4955-E59F-021E-3485-58E0BAD19BA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96" b="51876"/>
          <a:stretch/>
        </p:blipFill>
        <p:spPr>
          <a:xfrm flipH="1">
            <a:off x="6096000" y="815973"/>
            <a:ext cx="5608697" cy="5356800"/>
          </a:xfrm>
          <a:prstGeom prst="round1Rect">
            <a:avLst>
              <a:gd name="adj" fmla="val 20376"/>
            </a:avLst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EE890A02-C381-9AC1-8BDE-C17781135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Areas of focus</a:t>
            </a:r>
          </a:p>
        </p:txBody>
      </p:sp>
    </p:spTree>
    <p:extLst>
      <p:ext uri="{BB962C8B-B14F-4D97-AF65-F5344CB8AC3E}">
        <p14:creationId xmlns:p14="http://schemas.microsoft.com/office/powerpoint/2010/main" val="2262031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57A89-B62C-713C-0202-4B2B1E75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E7BFB-2DC2-518B-9144-BF16C9DF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940639" cy="4351338"/>
          </a:xfrm>
        </p:spPr>
        <p:txBody>
          <a:bodyPr>
            <a:normAutofit fontScale="92500" lnSpcReduction="10000"/>
          </a:bodyPr>
          <a:lstStyle/>
          <a:p>
            <a:pPr marL="360363" indent="-360363">
              <a:lnSpc>
                <a:spcPct val="140000"/>
              </a:lnSpc>
            </a:pPr>
            <a:r>
              <a:rPr lang="en-US" b="1" dirty="0"/>
              <a:t>Clare Hadley </a:t>
            </a:r>
            <a:r>
              <a:rPr lang="en-US" dirty="0"/>
              <a:t>– overall project management</a:t>
            </a:r>
          </a:p>
          <a:p>
            <a:pPr marL="360363" indent="-360363">
              <a:lnSpc>
                <a:spcPct val="140000"/>
              </a:lnSpc>
            </a:pPr>
            <a:r>
              <a:rPr lang="en-US" b="1" dirty="0"/>
              <a:t>Annie Wallace </a:t>
            </a:r>
            <a:r>
              <a:rPr lang="en-US" dirty="0"/>
              <a:t>– focusing on biodiversity, wetlands and farming and land use</a:t>
            </a:r>
          </a:p>
          <a:p>
            <a:pPr marL="360363" indent="-360363">
              <a:lnSpc>
                <a:spcPct val="140000"/>
              </a:lnSpc>
            </a:pPr>
            <a:r>
              <a:rPr lang="en-US" b="1" dirty="0"/>
              <a:t>Craig Grant </a:t>
            </a:r>
            <a:r>
              <a:rPr lang="en-US" dirty="0"/>
              <a:t>– focusing on community, </a:t>
            </a:r>
            <a:br>
              <a:rPr lang="en-US" dirty="0"/>
            </a:br>
            <a:r>
              <a:rPr lang="en-US" dirty="0"/>
              <a:t>water quality, recreation</a:t>
            </a:r>
          </a:p>
          <a:p>
            <a:pPr marL="360363" indent="-360363">
              <a:lnSpc>
                <a:spcPct val="140000"/>
              </a:lnSpc>
            </a:pPr>
            <a:r>
              <a:rPr lang="en-US" b="1" dirty="0"/>
              <a:t>Emily Hart </a:t>
            </a:r>
            <a:r>
              <a:rPr lang="en-US" dirty="0"/>
              <a:t>– administrator</a:t>
            </a:r>
          </a:p>
          <a:p>
            <a:pPr marL="360363" indent="-360363">
              <a:lnSpc>
                <a:spcPct val="140000"/>
              </a:lnSpc>
            </a:pPr>
            <a:r>
              <a:rPr lang="en-US" b="1" dirty="0"/>
              <a:t>Lee Cowan </a:t>
            </a:r>
            <a:r>
              <a:rPr lang="en-US" dirty="0"/>
              <a:t>– communications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8800D1D-F78F-54EB-A1C5-A059DB823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  <a:ea typeface="MingLiU_MSCS-ExtB" panose="020B0604030504040204" pitchFamily="18" charset="-120"/>
              </a:rPr>
              <a:t>Resourcing for project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F2E947-8E56-3AD9-D163-55D87FA696F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551" t="-86" r="37111"/>
          <a:stretch/>
        </p:blipFill>
        <p:spPr>
          <a:xfrm flipH="1">
            <a:off x="8252600" y="811369"/>
            <a:ext cx="3451717" cy="5358847"/>
          </a:xfrm>
          <a:prstGeom prst="round1Rect">
            <a:avLst>
              <a:gd name="adj" fmla="val 20890"/>
            </a:avLst>
          </a:prstGeom>
        </p:spPr>
      </p:pic>
    </p:spTree>
    <p:extLst>
      <p:ext uri="{BB962C8B-B14F-4D97-AF65-F5344CB8AC3E}">
        <p14:creationId xmlns:p14="http://schemas.microsoft.com/office/powerpoint/2010/main" val="373966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7C3E2-C6BD-9018-308E-903A9A23C2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F742E42-B631-5382-746A-ADD5A6E92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Project Groups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12EEF4-852B-6C0E-4F9A-04AD41CAA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58059" cy="4351338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en-US" dirty="0"/>
              <a:t>Project groups have been set up to support work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dirty="0"/>
              <a:t>Representatives from ORC, CODC, DOC, MPI, NZ Landcare Trust, </a:t>
            </a:r>
            <a:r>
              <a:rPr lang="en-US" dirty="0" err="1"/>
              <a:t>Aukaha</a:t>
            </a:r>
            <a:r>
              <a:rPr lang="en-US" dirty="0"/>
              <a:t>, local farmers.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831A0-5B83-5AD5-29C3-73081D3034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983" t="22528" r="26818"/>
          <a:stretch/>
        </p:blipFill>
        <p:spPr>
          <a:xfrm flipH="1">
            <a:off x="7547016" y="811369"/>
            <a:ext cx="4154995" cy="5358846"/>
          </a:xfrm>
          <a:prstGeom prst="round1Rect">
            <a:avLst>
              <a:gd name="adj" fmla="val 21171"/>
            </a:avLst>
          </a:prstGeom>
        </p:spPr>
      </p:pic>
    </p:spTree>
    <p:extLst>
      <p:ext uri="{BB962C8B-B14F-4D97-AF65-F5344CB8AC3E}">
        <p14:creationId xmlns:p14="http://schemas.microsoft.com/office/powerpoint/2010/main" val="398951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C57A89-B62C-713C-0202-4B2B1E75C7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E7BFB-2DC2-518B-9144-BF16C9DF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7"/>
            <a:ext cx="10211873" cy="480218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40000"/>
              </a:lnSpc>
              <a:buNone/>
            </a:pPr>
            <a:r>
              <a:rPr lang="en-US" dirty="0"/>
              <a:t>Setting up the project structure, project groups, building relationships with the community, promoting the project to the community and building awareness. </a:t>
            </a:r>
          </a:p>
          <a:p>
            <a:pPr marL="939800" indent="0">
              <a:lnSpc>
                <a:spcPct val="160000"/>
              </a:lnSpc>
              <a:buNone/>
            </a:pPr>
            <a:r>
              <a:rPr lang="en-US" b="1" dirty="0"/>
              <a:t>Biodiversity: </a:t>
            </a:r>
            <a:r>
              <a:rPr lang="en-US" dirty="0"/>
              <a:t>Willow removal</a:t>
            </a:r>
          </a:p>
          <a:p>
            <a:pPr marL="939800" indent="0">
              <a:lnSpc>
                <a:spcPct val="160000"/>
              </a:lnSpc>
              <a:buNone/>
            </a:pPr>
            <a:r>
              <a:rPr lang="en-US" b="1" dirty="0"/>
              <a:t>Community: </a:t>
            </a:r>
            <a:r>
              <a:rPr lang="en-US" dirty="0"/>
              <a:t>Clean ups at </a:t>
            </a:r>
            <a:r>
              <a:rPr lang="en-US" dirty="0" err="1"/>
              <a:t>favourite</a:t>
            </a:r>
            <a:r>
              <a:rPr lang="en-US" dirty="0"/>
              <a:t> river spots</a:t>
            </a:r>
          </a:p>
          <a:p>
            <a:pPr marL="939800" indent="0">
              <a:lnSpc>
                <a:spcPct val="160000"/>
              </a:lnSpc>
              <a:buNone/>
            </a:pPr>
            <a:r>
              <a:rPr lang="en-US" b="1" dirty="0"/>
              <a:t>Water quality / river care: </a:t>
            </a:r>
            <a:r>
              <a:rPr lang="en-US" dirty="0"/>
              <a:t>Engagement with local schools</a:t>
            </a:r>
          </a:p>
          <a:p>
            <a:pPr marL="939800" indent="0">
              <a:lnSpc>
                <a:spcPct val="160000"/>
              </a:lnSpc>
              <a:buNone/>
            </a:pPr>
            <a:r>
              <a:rPr lang="en-US" b="1" dirty="0"/>
              <a:t>Recreation: </a:t>
            </a:r>
            <a:r>
              <a:rPr lang="en-US" dirty="0"/>
              <a:t>Mapping of access sites to the river and trails around the river</a:t>
            </a:r>
          </a:p>
          <a:p>
            <a:pPr marL="939800" indent="0">
              <a:lnSpc>
                <a:spcPct val="160000"/>
              </a:lnSpc>
              <a:buNone/>
            </a:pPr>
            <a:r>
              <a:rPr lang="en-US" b="1" dirty="0"/>
              <a:t>Farming and Land Use: </a:t>
            </a:r>
            <a:r>
              <a:rPr lang="en-US" dirty="0"/>
              <a:t>Workshops and modelling of catchment</a:t>
            </a:r>
          </a:p>
          <a:p>
            <a:pPr marL="939800" indent="0">
              <a:lnSpc>
                <a:spcPct val="160000"/>
              </a:lnSpc>
              <a:buNone/>
            </a:pPr>
            <a:r>
              <a:rPr lang="en-US" b="1" dirty="0"/>
              <a:t>Wetland management: </a:t>
            </a:r>
            <a:r>
              <a:rPr lang="en-US" dirty="0"/>
              <a:t>Mapping of catchment / restoration and protection 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28800D1D-F78F-54EB-A1C5-A059DB823D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654307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The first six months of </a:t>
            </a:r>
            <a:br>
              <a:rPr lang="en-US" dirty="0">
                <a:latin typeface="Century Gothic" panose="020B0502020202020204" pitchFamily="34" charset="0"/>
              </a:rPr>
            </a:br>
            <a:r>
              <a:rPr lang="en-US" dirty="0">
                <a:latin typeface="Century Gothic" panose="020B0502020202020204" pitchFamily="34" charset="0"/>
              </a:rPr>
              <a:t>Waiora Manuherekia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51A60-0106-B047-A0F5-AC4C07245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665" y="2709332"/>
            <a:ext cx="584391" cy="345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31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333A56-700C-F4E0-903D-93E20DAFC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540D36-95AC-7203-D724-2934AE2417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701270" cy="4351338"/>
          </a:xfrm>
        </p:spPr>
        <p:txBody>
          <a:bodyPr>
            <a:normAutofit lnSpcReduction="10000"/>
          </a:bodyPr>
          <a:lstStyle/>
          <a:p>
            <a:pPr marL="360363" indent="-360363">
              <a:lnSpc>
                <a:spcPct val="140000"/>
              </a:lnSpc>
            </a:pPr>
            <a:r>
              <a:rPr lang="en-US" dirty="0"/>
              <a:t>Partnership with Ngai Tahu, Riverside Trust and Councils through funding to Riverside Park project to remove willows from the banks of </a:t>
            </a:r>
            <a:r>
              <a:rPr lang="en-US" dirty="0" err="1"/>
              <a:t>Manuherekia</a:t>
            </a:r>
            <a:r>
              <a:rPr lang="en-US" dirty="0"/>
              <a:t> and construct a track from the bottom of Tarbert Street around to the Linger and Die Reserve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Willow removal 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Collaboration on wetlands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‘River of dreams’ competition for schools in the catchment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7E3D119F-EAB3-F039-2902-7A78E964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654307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What’s working well</a:t>
            </a:r>
          </a:p>
        </p:txBody>
      </p:sp>
    </p:spTree>
    <p:extLst>
      <p:ext uri="{BB962C8B-B14F-4D97-AF65-F5344CB8AC3E}">
        <p14:creationId xmlns:p14="http://schemas.microsoft.com/office/powerpoint/2010/main" val="3973828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9EF8B-B543-EB34-2810-6704021BF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E7C408-2F57-F605-8432-74B7658CE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10907333" cy="4351338"/>
          </a:xfrm>
        </p:spPr>
        <p:txBody>
          <a:bodyPr>
            <a:normAutofit fontScale="92500"/>
          </a:bodyPr>
          <a:lstStyle/>
          <a:p>
            <a:pPr marL="360363" indent="-360363">
              <a:lnSpc>
                <a:spcPct val="140000"/>
              </a:lnSpc>
            </a:pPr>
            <a:r>
              <a:rPr lang="en-US" dirty="0"/>
              <a:t>Funding is for only for 12-month period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Suffered particularly unseasonal weather which has battered rural sector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Economic conditions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Regulatory discussions </a:t>
            </a:r>
          </a:p>
          <a:p>
            <a:pPr marL="360363" indent="-360363">
              <a:lnSpc>
                <a:spcPct val="140000"/>
              </a:lnSpc>
            </a:pPr>
            <a:r>
              <a:rPr lang="en-US" dirty="0"/>
              <a:t>The community is resilient but there is also an impact of these </a:t>
            </a:r>
            <a:br>
              <a:rPr lang="en-US" dirty="0"/>
            </a:br>
            <a:r>
              <a:rPr lang="en-US" dirty="0"/>
              <a:t>conditions on farmer willingness / capacity to engage</a:t>
            </a:r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E85927B6-D63A-8F94-1AAA-0C89D09A5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654307" cy="1325563"/>
          </a:xfrm>
        </p:spPr>
        <p:txBody>
          <a:bodyPr/>
          <a:lstStyle/>
          <a:p>
            <a:r>
              <a:rPr lang="en-US" dirty="0">
                <a:latin typeface="Century Gothic" panose="020B0502020202020204" pitchFamily="34" charset="0"/>
              </a:rPr>
              <a:t>Our challenges</a:t>
            </a:r>
          </a:p>
        </p:txBody>
      </p:sp>
    </p:spTree>
    <p:extLst>
      <p:ext uri="{BB962C8B-B14F-4D97-AF65-F5344CB8AC3E}">
        <p14:creationId xmlns:p14="http://schemas.microsoft.com/office/powerpoint/2010/main" val="3115205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345B81-24DD-8FB3-2E2D-1CA72F1CD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7230" y="1056068"/>
            <a:ext cx="7137540" cy="3527112"/>
          </a:xfrm>
          <a:prstGeom prst="rect">
            <a:avLst/>
          </a:prstGeom>
        </p:spPr>
      </p:pic>
      <p:sp>
        <p:nvSpPr>
          <p:cNvPr id="6" name="Content Placeholder 7">
            <a:extLst>
              <a:ext uri="{FF2B5EF4-FFF2-40B4-BE49-F238E27FC236}">
                <a16:creationId xmlns:a16="http://schemas.microsoft.com/office/drawing/2014/main" id="{C5532AC4-1016-B942-4ED4-D16F194DE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7830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 err="1"/>
              <a:t>www.mcg.org.nz</a:t>
            </a:r>
            <a:r>
              <a:rPr lang="en-US" b="1" dirty="0"/>
              <a:t>/</a:t>
            </a:r>
            <a:r>
              <a:rPr lang="en-US" b="1" dirty="0" err="1"/>
              <a:t>waiora-manuherekia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237729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</TotalTime>
  <Words>512</Words>
  <Application>Microsoft Office PowerPoint</Application>
  <PresentationFormat>Widescreen</PresentationFormat>
  <Paragraphs>67</Paragraphs>
  <Slides>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Aptos</vt:lpstr>
      <vt:lpstr>Arial</vt:lpstr>
      <vt:lpstr>Century Gothic</vt:lpstr>
      <vt:lpstr>Times New Roman</vt:lpstr>
      <vt:lpstr>Office Theme</vt:lpstr>
      <vt:lpstr>PowerPoint Presentation</vt:lpstr>
      <vt:lpstr>Background</vt:lpstr>
      <vt:lpstr>Areas of focus</vt:lpstr>
      <vt:lpstr>Resourcing for project</vt:lpstr>
      <vt:lpstr>Project Groups</vt:lpstr>
      <vt:lpstr>The first six months of  Waiora Manuherekia</vt:lpstr>
      <vt:lpstr>What’s working well</vt:lpstr>
      <vt:lpstr>Our challenges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Clare Hadley</dc:creator>
  <cp:lastModifiedBy>MCG General Manager</cp:lastModifiedBy>
  <cp:revision>13</cp:revision>
  <dcterms:created xsi:type="dcterms:W3CDTF">2024-08-15T00:19:36Z</dcterms:created>
  <dcterms:modified xsi:type="dcterms:W3CDTF">2024-12-01T20:58:25Z</dcterms:modified>
</cp:coreProperties>
</file>