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0a8b7f4168304115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4" r:id="rId3"/>
    <p:sldId id="275" r:id="rId4"/>
    <p:sldId id="276" r:id="rId5"/>
    <p:sldId id="277" r:id="rId6"/>
    <p:sldId id="285" r:id="rId7"/>
    <p:sldId id="284" r:id="rId8"/>
    <p:sldId id="281" r:id="rId9"/>
    <p:sldId id="278" r:id="rId10"/>
    <p:sldId id="279" r:id="rId11"/>
    <p:sldId id="280" r:id="rId12"/>
    <p:sldId id="258" r:id="rId13"/>
    <p:sldId id="283" r:id="rId14"/>
    <p:sldId id="268" r:id="rId15"/>
    <p:sldId id="282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1056" y="108"/>
      </p:cViewPr>
      <p:guideLst>
        <p:guide orient="horz" pos="57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slide" Target="slides/slide17.xml" Id="rId18" /><Relationship Type="http://schemas.openxmlformats.org/officeDocument/2006/relationships/slide" Target="slides/slide2.xml" Id="rId3" /><Relationship Type="http://schemas.openxmlformats.org/officeDocument/2006/relationships/viewProps" Target="viewProps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6.xml" Id="rId17" /><Relationship Type="http://schemas.openxmlformats.org/officeDocument/2006/relationships/slide" Target="slides/slide1.xml" Id="rId2" /><Relationship Type="http://schemas.openxmlformats.org/officeDocument/2006/relationships/slide" Target="slides/slide15.xml" Id="rId16" /><Relationship Type="http://schemas.openxmlformats.org/officeDocument/2006/relationships/presProps" Target="presProps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tableStyles" Target="tableStyles.xml" Id="rId23" /><Relationship Type="http://schemas.openxmlformats.org/officeDocument/2006/relationships/slide" Target="slides/slide9.xml" Id="rId10" /><Relationship Type="http://schemas.openxmlformats.org/officeDocument/2006/relationships/notesMaster" Target="notesMasters/notesMaster1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Relationship Type="http://schemas.openxmlformats.org/officeDocument/2006/relationships/theme" Target="theme/theme1.xml" Id="rId22" /><Relationship Type="http://schemas.openxmlformats.org/officeDocument/2006/relationships/customXml" Target="/customXML/item2.xml" Id="R5cd1fa83b2e6472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E05EC-B8DF-4C32-830B-E7BE75B20D3C}" type="datetimeFigureOut">
              <a:rPr lang="en-NZ" smtClean="0"/>
              <a:t>10/09/2019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8C7E9-443D-4EEF-9FB8-12E2262321F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7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3174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789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892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92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3116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300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074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64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067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31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520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56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6167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549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9399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28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662831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INTRO</a:t>
            </a:r>
            <a:br>
              <a:rPr lang="en-US" dirty="0"/>
            </a:br>
            <a:r>
              <a:rPr lang="en-US" dirty="0"/>
              <a:t>HEADER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908050"/>
            <a:ext cx="251520" cy="7207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0" y="5928555"/>
            <a:ext cx="2940146" cy="72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0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680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Header 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988840"/>
            <a:ext cx="5040932" cy="2481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1188" y="1484784"/>
            <a:ext cx="2520652" cy="7200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910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476672"/>
            <a:ext cx="8229600" cy="1143000"/>
          </a:xfr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 HEADER</a:t>
            </a:r>
            <a:endParaRPr lang="en-NZ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908050"/>
            <a:ext cx="251520" cy="3607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923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39180" y="836712"/>
            <a:ext cx="7417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</a:t>
            </a:r>
            <a:r>
              <a:rPr lang="en-NZ" sz="2000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previous slide if needed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5833020" cy="30963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782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8864" y="476672"/>
            <a:ext cx="8229600" cy="1143000"/>
          </a:xfr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TWO COLUMNS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8" name="Rectangle 7"/>
          <p:cNvSpPr/>
          <p:nvPr userDrawn="1"/>
        </p:nvSpPr>
        <p:spPr>
          <a:xfrm>
            <a:off x="0" y="908050"/>
            <a:ext cx="251520" cy="3607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11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864" y="8458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Use the slides below to quickly </a:t>
            </a:r>
            <a:br>
              <a:rPr lang="en-US" dirty="0"/>
            </a:br>
            <a:r>
              <a:rPr lang="en-US" dirty="0"/>
              <a:t>format your presentation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420888"/>
            <a:ext cx="8229600" cy="2481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59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rgbClr val="00206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rgbClr val="00206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180" y="692696"/>
            <a:ext cx="7772400" cy="1470025"/>
          </a:xfrm>
        </p:spPr>
        <p:txBody>
          <a:bodyPr/>
          <a:lstStyle/>
          <a:p>
            <a:r>
              <a:rPr lang="en-NZ" sz="4000" b="1" dirty="0" err="1">
                <a:cs typeface="Arial" panose="020B0604020202020204" pitchFamily="34" charset="0"/>
              </a:rPr>
              <a:t>Manuherikia</a:t>
            </a:r>
            <a:r>
              <a:rPr lang="en-NZ" sz="4000" b="1" dirty="0">
                <a:cs typeface="Arial" panose="020B0604020202020204" pitchFamily="34" charset="0"/>
              </a:rPr>
              <a:t> Catchment Plan Making</a:t>
            </a:r>
            <a:endParaRPr lang="en-NZ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9648" y="2924944"/>
            <a:ext cx="4248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Constantine</a:t>
            </a:r>
          </a:p>
          <a:p>
            <a:endParaRPr lang="en-N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80" y="3246075"/>
            <a:ext cx="6121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Planner </a:t>
            </a:r>
          </a:p>
          <a:p>
            <a:r>
              <a:rPr lang="en-N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 Catchments Project Manager </a:t>
            </a:r>
          </a:p>
          <a:p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Management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32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Minimising trade-offs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Applying tailor-made solutions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3 potential management zones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Based on similarities of characteristics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Hydrology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Values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Land use</a:t>
            </a:r>
          </a:p>
          <a:p>
            <a:pPr lvl="2"/>
            <a:r>
              <a:rPr lang="en-NZ" dirty="0"/>
              <a:t>Nature &amp; scale of ecological issues &amp; future risks</a:t>
            </a: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5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Management Challenges </a:t>
            </a:r>
            <a:r>
              <a:rPr lang="en-NZ" dirty="0" err="1"/>
              <a:t>ctd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Combination of RMA Plan &amp; other instruments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RMA Plan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Minimum flow</a:t>
            </a:r>
          </a:p>
          <a:p>
            <a:pPr lvl="1"/>
            <a:r>
              <a:rPr lang="en-NZ" dirty="0"/>
              <a:t>Residual flow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Allocation framework – limits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Management of discharges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Transition framework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Other</a:t>
            </a:r>
          </a:p>
          <a:p>
            <a:pPr lvl="1"/>
            <a:r>
              <a:rPr lang="en-NZ" dirty="0"/>
              <a:t>Water user groups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Industry best practice</a:t>
            </a:r>
          </a:p>
          <a:p>
            <a:pPr lvl="1"/>
            <a:r>
              <a:rPr lang="en-NZ" dirty="0"/>
              <a:t>Infrastructure/storage</a:t>
            </a: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9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Project timeline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6ED1AC4F-FE40-402A-B4B7-5BE9BF0D74B7}"/>
              </a:ext>
            </a:extLst>
          </p:cNvPr>
          <p:cNvCxnSpPr>
            <a:cxnSpLocks/>
          </p:cNvCxnSpPr>
          <p:nvPr/>
        </p:nvCxnSpPr>
        <p:spPr>
          <a:xfrm>
            <a:off x="618804" y="2084957"/>
            <a:ext cx="7817686" cy="44644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A0B527-63E4-4E2A-B923-8BAE6A23EC2D}"/>
              </a:ext>
            </a:extLst>
          </p:cNvPr>
          <p:cNvSpPr txBox="1"/>
          <p:nvPr/>
        </p:nvSpPr>
        <p:spPr>
          <a:xfrm>
            <a:off x="162016" y="1304962"/>
            <a:ext cx="1243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Previous </a:t>
            </a:r>
          </a:p>
          <a:p>
            <a:r>
              <a:rPr lang="en-NZ" sz="1600" dirty="0"/>
              <a:t>community</a:t>
            </a:r>
          </a:p>
          <a:p>
            <a:r>
              <a:rPr lang="en-NZ" sz="1600" dirty="0"/>
              <a:t>engagement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071EB9-95AE-49D8-9258-A9A54C791CC6}"/>
              </a:ext>
            </a:extLst>
          </p:cNvPr>
          <p:cNvSpPr txBox="1"/>
          <p:nvPr/>
        </p:nvSpPr>
        <p:spPr>
          <a:xfrm>
            <a:off x="1654028" y="1915680"/>
            <a:ext cx="121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12 July MRG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9614E-96E3-4546-A4FA-68A07396DAA4}"/>
              </a:ext>
            </a:extLst>
          </p:cNvPr>
          <p:cNvSpPr txBox="1"/>
          <p:nvPr/>
        </p:nvSpPr>
        <p:spPr>
          <a:xfrm>
            <a:off x="2543664" y="2204596"/>
            <a:ext cx="1343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8 Aug MRG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207D6-8FB1-444F-ADA8-0D7DC8105195}"/>
              </a:ext>
            </a:extLst>
          </p:cNvPr>
          <p:cNvSpPr txBox="1"/>
          <p:nvPr/>
        </p:nvSpPr>
        <p:spPr>
          <a:xfrm>
            <a:off x="162016" y="2555514"/>
            <a:ext cx="3132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End Aug – NIWA models completed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98F4D-281C-4F32-9321-2E2C1DB6A592}"/>
              </a:ext>
            </a:extLst>
          </p:cNvPr>
          <p:cNvSpPr txBox="1"/>
          <p:nvPr/>
        </p:nvSpPr>
        <p:spPr>
          <a:xfrm>
            <a:off x="3462533" y="2700143"/>
            <a:ext cx="138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10 Sept - MRG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ED2222-ED1A-45DA-B5C6-47290B3E0E1C}"/>
              </a:ext>
            </a:extLst>
          </p:cNvPr>
          <p:cNvSpPr txBox="1"/>
          <p:nvPr/>
        </p:nvSpPr>
        <p:spPr>
          <a:xfrm>
            <a:off x="1266947" y="3051061"/>
            <a:ext cx="2658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600" dirty="0"/>
              <a:t>23-28 Sept – Values for outcomes consultation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DBECF2-861D-43BA-8524-F7B534DD3CCA}"/>
              </a:ext>
            </a:extLst>
          </p:cNvPr>
          <p:cNvSpPr txBox="1"/>
          <p:nvPr/>
        </p:nvSpPr>
        <p:spPr>
          <a:xfrm>
            <a:off x="4203939" y="3412243"/>
            <a:ext cx="1301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15 Oct - MRG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9B4D5-6D5B-40C5-A974-B724443F0518}"/>
              </a:ext>
            </a:extLst>
          </p:cNvPr>
          <p:cNvSpPr txBox="1"/>
          <p:nvPr/>
        </p:nvSpPr>
        <p:spPr>
          <a:xfrm>
            <a:off x="1266947" y="3750797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dirty="0"/>
              <a:t>En</a:t>
            </a:r>
            <a:r>
              <a:rPr lang="en-NZ" sz="1600" dirty="0"/>
              <a:t>d Oct – Preliminary science &amp;</a:t>
            </a:r>
          </a:p>
          <a:p>
            <a:pPr algn="r"/>
            <a:r>
              <a:rPr lang="en-NZ" sz="1600" dirty="0"/>
              <a:t> economic evaluations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FE1844-9897-43F3-A76C-C1527CE8F57B}"/>
              </a:ext>
            </a:extLst>
          </p:cNvPr>
          <p:cNvSpPr txBox="1"/>
          <p:nvPr/>
        </p:nvSpPr>
        <p:spPr>
          <a:xfrm>
            <a:off x="1270569" y="4416136"/>
            <a:ext cx="338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600" dirty="0"/>
              <a:t>Oct/Nov – develop freshwater objectives, describe attribute states, set limits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35F99C-05BC-4BAE-BEF0-A359B5F2A622}"/>
              </a:ext>
            </a:extLst>
          </p:cNvPr>
          <p:cNvSpPr txBox="1"/>
          <p:nvPr/>
        </p:nvSpPr>
        <p:spPr>
          <a:xfrm>
            <a:off x="5010850" y="5114834"/>
            <a:ext cx="3373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19 Nov – MRG – Manuherekia Choices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CDF238-E4FB-4B05-B962-3E990711D880}"/>
              </a:ext>
            </a:extLst>
          </p:cNvPr>
          <p:cNvSpPr txBox="1"/>
          <p:nvPr/>
        </p:nvSpPr>
        <p:spPr>
          <a:xfrm>
            <a:off x="3401084" y="5522393"/>
            <a:ext cx="2424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Feb 2020 – Consultation on scenarios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8121F7-1A40-40E6-BB88-E097C5962C40}"/>
              </a:ext>
            </a:extLst>
          </p:cNvPr>
          <p:cNvSpPr txBox="1"/>
          <p:nvPr/>
        </p:nvSpPr>
        <p:spPr>
          <a:xfrm>
            <a:off x="4507307" y="6087648"/>
            <a:ext cx="21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March-Jun Plan drafting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3FE31D-26DA-41ED-8CC9-993B2291BBD9}"/>
              </a:ext>
            </a:extLst>
          </p:cNvPr>
          <p:cNvSpPr txBox="1"/>
          <p:nvPr/>
        </p:nvSpPr>
        <p:spPr>
          <a:xfrm>
            <a:off x="7400298" y="606905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August 2020 - Plan notification</a:t>
            </a:r>
          </a:p>
        </p:txBody>
      </p:sp>
    </p:spTree>
    <p:extLst>
      <p:ext uri="{BB962C8B-B14F-4D97-AF65-F5344CB8AC3E}">
        <p14:creationId xmlns:p14="http://schemas.microsoft.com/office/powerpoint/2010/main" val="182136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Project timeline – MRG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12 July – Introductions &amp; work programme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8 August – State of Environment – history/culture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10 September – MRL learnings; what’s in &amp; what’s out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15 October – hydrological modelling explained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19 November – community consultation feedback &amp; Manuherekia Choices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March 2020 – decision on </a:t>
            </a:r>
            <a:r>
              <a:rPr lang="en-NZ" dirty="0" err="1"/>
              <a:t>Manuherikia</a:t>
            </a:r>
            <a:r>
              <a:rPr lang="en-NZ" dirty="0"/>
              <a:t> Choices 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May 2020 – plan provisions</a:t>
            </a:r>
          </a:p>
        </p:txBody>
      </p:sp>
    </p:spTree>
    <p:extLst>
      <p:ext uri="{BB962C8B-B14F-4D97-AF65-F5344CB8AC3E}">
        <p14:creationId xmlns:p14="http://schemas.microsoft.com/office/powerpoint/2010/main" val="579704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CD3F0B71-5913-459D-A384-BD58DE4F5DA3}"/>
              </a:ext>
            </a:extLst>
          </p:cNvPr>
          <p:cNvSpPr/>
          <p:nvPr/>
        </p:nvSpPr>
        <p:spPr>
          <a:xfrm>
            <a:off x="1661165" y="3864696"/>
            <a:ext cx="5904656" cy="23152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8765"/>
            <a:ext cx="8229600" cy="1143000"/>
          </a:xfrm>
        </p:spPr>
        <p:txBody>
          <a:bodyPr/>
          <a:lstStyle/>
          <a:p>
            <a:r>
              <a:rPr lang="en-NZ" dirty="0"/>
              <a:t>MRG in context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7E24A59-92AD-46D1-A02B-E4A5D4904653}"/>
              </a:ext>
            </a:extLst>
          </p:cNvPr>
          <p:cNvSpPr/>
          <p:nvPr/>
        </p:nvSpPr>
        <p:spPr>
          <a:xfrm>
            <a:off x="3550444" y="1513027"/>
            <a:ext cx="2043112" cy="1018033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ORC Governance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4F3C51-2719-4712-8571-F98625D1F00A}"/>
              </a:ext>
            </a:extLst>
          </p:cNvPr>
          <p:cNvSpPr/>
          <p:nvPr/>
        </p:nvSpPr>
        <p:spPr>
          <a:xfrm>
            <a:off x="3173332" y="2465920"/>
            <a:ext cx="2838827" cy="138416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/>
              <a:t>ORC – Ngai </a:t>
            </a:r>
            <a:r>
              <a:rPr lang="en-NZ" dirty="0" err="1"/>
              <a:t>Tahu</a:t>
            </a:r>
            <a:endParaRPr lang="en-NZ" dirty="0"/>
          </a:p>
          <a:p>
            <a:pPr algn="ctr"/>
            <a:r>
              <a:rPr lang="en-NZ" dirty="0"/>
              <a:t>(Treaty Partnership)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09B39A-8A32-4891-9C4E-334FA9D5C2A0}"/>
              </a:ext>
            </a:extLst>
          </p:cNvPr>
          <p:cNvSpPr/>
          <p:nvPr/>
        </p:nvSpPr>
        <p:spPr>
          <a:xfrm>
            <a:off x="2751897" y="407727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MRG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B4AFEC-DF86-40BA-93A8-7713DB684861}"/>
              </a:ext>
            </a:extLst>
          </p:cNvPr>
          <p:cNvSpPr/>
          <p:nvPr/>
        </p:nvSpPr>
        <p:spPr>
          <a:xfrm>
            <a:off x="5334221" y="410819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TAG</a:t>
            </a:r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AF9D55ED-37E1-43B3-B9DE-49201BF3A406}"/>
              </a:ext>
            </a:extLst>
          </p:cNvPr>
          <p:cNvSpPr/>
          <p:nvPr/>
        </p:nvSpPr>
        <p:spPr>
          <a:xfrm>
            <a:off x="3901887" y="430907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2ABC2B-906E-4ADF-A23F-A75E1F2C32B9}"/>
              </a:ext>
            </a:extLst>
          </p:cNvPr>
          <p:cNvSpPr txBox="1"/>
          <p:nvPr/>
        </p:nvSpPr>
        <p:spPr>
          <a:xfrm>
            <a:off x="3586414" y="5421949"/>
            <a:ext cx="190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Community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D3DF5CAC-88E5-43EB-A0B6-48EFCBCEDF33}"/>
              </a:ext>
            </a:extLst>
          </p:cNvPr>
          <p:cNvSpPr/>
          <p:nvPr/>
        </p:nvSpPr>
        <p:spPr>
          <a:xfrm rot="18379615">
            <a:off x="3129214" y="3497653"/>
            <a:ext cx="914400" cy="26432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275189B9-304D-48D0-B911-7BE444E51717}"/>
              </a:ext>
            </a:extLst>
          </p:cNvPr>
          <p:cNvSpPr/>
          <p:nvPr/>
        </p:nvSpPr>
        <p:spPr>
          <a:xfrm rot="13090268">
            <a:off x="3470227" y="5143545"/>
            <a:ext cx="710920" cy="1376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07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Technical Advisory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302418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Julie Everett-Hincks, ORC – Chair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Richard </a:t>
            </a:r>
            <a:r>
              <a:rPr lang="en-NZ" dirty="0" err="1"/>
              <a:t>Allibone</a:t>
            </a:r>
            <a:r>
              <a:rPr lang="en-NZ" dirty="0"/>
              <a:t>, Consultant to ORC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Jason </a:t>
            </a:r>
            <a:r>
              <a:rPr lang="en-NZ" dirty="0" err="1">
                <a:solidFill>
                  <a:srgbClr val="002060"/>
                </a:solidFill>
              </a:rPr>
              <a:t>Augspurger</a:t>
            </a:r>
            <a:r>
              <a:rPr lang="en-NZ" dirty="0">
                <a:solidFill>
                  <a:srgbClr val="002060"/>
                </a:solidFill>
              </a:rPr>
              <a:t>, ORC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Matt Hickey, OWRUG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Nicholas Dunn, </a:t>
            </a:r>
            <a:r>
              <a:rPr lang="en-NZ" dirty="0" err="1">
                <a:solidFill>
                  <a:srgbClr val="002060"/>
                </a:solidFill>
              </a:rPr>
              <a:t>DoC</a:t>
            </a: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Kathryn Gale, </a:t>
            </a:r>
            <a:r>
              <a:rPr lang="en-NZ" dirty="0" err="1"/>
              <a:t>Aukaha</a:t>
            </a:r>
            <a:endParaRPr lang="en-NZ" dirty="0"/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Morgan Trotter, Fish &amp; Game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Roger Williams, </a:t>
            </a:r>
            <a:r>
              <a:rPr lang="en-NZ" dirty="0" err="1"/>
              <a:t>Omakau</a:t>
            </a:r>
            <a:r>
              <a:rPr lang="en-NZ" dirty="0"/>
              <a:t> Irrigation Company</a:t>
            </a: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3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Plan Making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37444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Consultation to establish values and futures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Establish objectives - NPSFM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Establish limits to achieve 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Prepare plan provisions</a:t>
            </a:r>
          </a:p>
          <a:p>
            <a:pPr lvl="1"/>
            <a:r>
              <a:rPr lang="en-NZ" dirty="0"/>
              <a:t>Objectives, policies, methods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Prepare evaluation report – s32 RMA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Notification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Submissions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Hearing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Decision</a:t>
            </a: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9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982DC8-A86A-45E7-8D71-AC8734AE7825}"/>
              </a:ext>
            </a:extLst>
          </p:cNvPr>
          <p:cNvSpPr/>
          <p:nvPr/>
        </p:nvSpPr>
        <p:spPr>
          <a:xfrm>
            <a:off x="3328218" y="2115415"/>
            <a:ext cx="3344505" cy="45866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706DD89-9B83-4CAA-9489-F40E3D3E724D}"/>
              </a:ext>
            </a:extLst>
          </p:cNvPr>
          <p:cNvSpPr/>
          <p:nvPr/>
        </p:nvSpPr>
        <p:spPr>
          <a:xfrm>
            <a:off x="726804" y="2795905"/>
            <a:ext cx="1585818" cy="299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3AE09CF-DABE-4F4C-AC34-5E4CE3C16277}"/>
              </a:ext>
            </a:extLst>
          </p:cNvPr>
          <p:cNvSpPr/>
          <p:nvPr/>
        </p:nvSpPr>
        <p:spPr>
          <a:xfrm>
            <a:off x="3713720" y="2812286"/>
            <a:ext cx="1972814" cy="299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EC34243-3D73-43ED-8F6D-2E64E1FF7CF3}"/>
              </a:ext>
            </a:extLst>
          </p:cNvPr>
          <p:cNvSpPr/>
          <p:nvPr/>
        </p:nvSpPr>
        <p:spPr>
          <a:xfrm>
            <a:off x="2771800" y="2812286"/>
            <a:ext cx="941920" cy="299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6894B7-EB56-431F-90DA-F54E565B3E28}"/>
              </a:ext>
            </a:extLst>
          </p:cNvPr>
          <p:cNvSpPr/>
          <p:nvPr/>
        </p:nvSpPr>
        <p:spPr>
          <a:xfrm>
            <a:off x="726804" y="2812286"/>
            <a:ext cx="1748641" cy="2992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8338F59-65B6-440C-A6B7-82C1883791C6}"/>
              </a:ext>
            </a:extLst>
          </p:cNvPr>
          <p:cNvSpPr/>
          <p:nvPr/>
        </p:nvSpPr>
        <p:spPr>
          <a:xfrm>
            <a:off x="347886" y="1914596"/>
            <a:ext cx="8616601" cy="46683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826" y="517247"/>
            <a:ext cx="8229600" cy="1143000"/>
          </a:xfrm>
        </p:spPr>
        <p:txBody>
          <a:bodyPr/>
          <a:lstStyle/>
          <a:p>
            <a:r>
              <a:rPr lang="en-NZ" dirty="0"/>
              <a:t>Land &amp; Water Plan Architecture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7C5BDC-DC69-40B0-B0F0-844C21E0DEEA}"/>
              </a:ext>
            </a:extLst>
          </p:cNvPr>
          <p:cNvSpPr txBox="1"/>
          <p:nvPr/>
        </p:nvSpPr>
        <p:spPr>
          <a:xfrm>
            <a:off x="2660017" y="2155943"/>
            <a:ext cx="408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Regional Plan: Water Resources for Otago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64648-883F-440C-A91A-BAF1C101FDFB}"/>
              </a:ext>
            </a:extLst>
          </p:cNvPr>
          <p:cNvSpPr txBox="1"/>
          <p:nvPr/>
        </p:nvSpPr>
        <p:spPr>
          <a:xfrm>
            <a:off x="623897" y="2835059"/>
            <a:ext cx="7980552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Region-wide Objectives &amp; Policies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D8A7C-7A16-407D-8474-052CE0C9D5DE}"/>
              </a:ext>
            </a:extLst>
          </p:cNvPr>
          <p:cNvSpPr txBox="1"/>
          <p:nvPr/>
        </p:nvSpPr>
        <p:spPr>
          <a:xfrm>
            <a:off x="675997" y="3525613"/>
            <a:ext cx="140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Clutha/Mata-Au Policies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BE774-BA4F-4221-9AB8-2E870D1E7990}"/>
              </a:ext>
            </a:extLst>
          </p:cNvPr>
          <p:cNvSpPr txBox="1"/>
          <p:nvPr/>
        </p:nvSpPr>
        <p:spPr>
          <a:xfrm>
            <a:off x="2545808" y="3547515"/>
            <a:ext cx="88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Taieri Policies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A6F964-6BEC-43DF-A57F-88B7322DD053}"/>
              </a:ext>
            </a:extLst>
          </p:cNvPr>
          <p:cNvSpPr txBox="1"/>
          <p:nvPr/>
        </p:nvSpPr>
        <p:spPr>
          <a:xfrm>
            <a:off x="7394701" y="3447617"/>
            <a:ext cx="1166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North Otago Policies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8AF277-779E-43E1-8937-DC851527DFE4}"/>
              </a:ext>
            </a:extLst>
          </p:cNvPr>
          <p:cNvSpPr txBox="1"/>
          <p:nvPr/>
        </p:nvSpPr>
        <p:spPr>
          <a:xfrm>
            <a:off x="3904779" y="3530645"/>
            <a:ext cx="1716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Dunedin Coastal</a:t>
            </a:r>
          </a:p>
          <a:p>
            <a:pPr algn="ctr"/>
            <a:r>
              <a:rPr lang="en-NZ" dirty="0"/>
              <a:t>Policies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0DD409-1CB9-48CA-A59C-3D24B0D5EC0C}"/>
              </a:ext>
            </a:extLst>
          </p:cNvPr>
          <p:cNvSpPr txBox="1"/>
          <p:nvPr/>
        </p:nvSpPr>
        <p:spPr>
          <a:xfrm>
            <a:off x="5735723" y="3487009"/>
            <a:ext cx="131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err="1"/>
              <a:t>Catlins</a:t>
            </a:r>
            <a:r>
              <a:rPr lang="en-NZ" dirty="0"/>
              <a:t> Policies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9DA7B-F443-4764-8F48-29F9219415AB}"/>
              </a:ext>
            </a:extLst>
          </p:cNvPr>
          <p:cNvSpPr txBox="1"/>
          <p:nvPr/>
        </p:nvSpPr>
        <p:spPr>
          <a:xfrm>
            <a:off x="992939" y="4382945"/>
            <a:ext cx="97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[5 </a:t>
            </a:r>
            <a:r>
              <a:rPr lang="en-NZ" dirty="0" err="1"/>
              <a:t>Rohe</a:t>
            </a:r>
            <a:r>
              <a:rPr lang="en-NZ" dirty="0"/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A59120-2129-4AC8-9B18-C3407D7222BD}"/>
              </a:ext>
            </a:extLst>
          </p:cNvPr>
          <p:cNvSpPr txBox="1"/>
          <p:nvPr/>
        </p:nvSpPr>
        <p:spPr>
          <a:xfrm>
            <a:off x="629779" y="4808063"/>
            <a:ext cx="169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Freshwater objectives (numerical); limits; rules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BC8676-693A-4BE8-8F2C-9B9245E005A1}"/>
              </a:ext>
            </a:extLst>
          </p:cNvPr>
          <p:cNvSpPr txBox="1"/>
          <p:nvPr/>
        </p:nvSpPr>
        <p:spPr>
          <a:xfrm>
            <a:off x="2207007" y="4820621"/>
            <a:ext cx="169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Freshwater objectives (numerical); limits; rules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EBC512-FE90-4750-BC52-56395B14346E}"/>
              </a:ext>
            </a:extLst>
          </p:cNvPr>
          <p:cNvSpPr txBox="1"/>
          <p:nvPr/>
        </p:nvSpPr>
        <p:spPr>
          <a:xfrm>
            <a:off x="3876490" y="4828926"/>
            <a:ext cx="169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Freshwater objectives (numerical); limits; rules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88F469-0020-414D-BCAB-74F01393101B}"/>
              </a:ext>
            </a:extLst>
          </p:cNvPr>
          <p:cNvSpPr txBox="1"/>
          <p:nvPr/>
        </p:nvSpPr>
        <p:spPr>
          <a:xfrm>
            <a:off x="5585899" y="4808063"/>
            <a:ext cx="169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Freshwater objectives (numerical); limits; rules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B87B92-4AB3-4559-9FA3-5324EFF43F73}"/>
              </a:ext>
            </a:extLst>
          </p:cNvPr>
          <p:cNvSpPr txBox="1"/>
          <p:nvPr/>
        </p:nvSpPr>
        <p:spPr>
          <a:xfrm>
            <a:off x="7129117" y="4820620"/>
            <a:ext cx="1697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Freshwater objectives (numerical); limits; rules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7B7B54A-9A93-4647-A216-1551E27A1CA5}"/>
              </a:ext>
            </a:extLst>
          </p:cNvPr>
          <p:cNvSpPr/>
          <p:nvPr/>
        </p:nvSpPr>
        <p:spPr>
          <a:xfrm>
            <a:off x="623896" y="3409082"/>
            <a:ext cx="1639631" cy="27789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7A70EDC-441F-4B29-9CB7-7E08DCC53E5F}"/>
              </a:ext>
            </a:extLst>
          </p:cNvPr>
          <p:cNvSpPr/>
          <p:nvPr/>
        </p:nvSpPr>
        <p:spPr>
          <a:xfrm>
            <a:off x="2370046" y="3409082"/>
            <a:ext cx="1386169" cy="27789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46E44AA-EA0E-455C-B61E-86026FADB210}"/>
              </a:ext>
            </a:extLst>
          </p:cNvPr>
          <p:cNvSpPr/>
          <p:nvPr/>
        </p:nvSpPr>
        <p:spPr>
          <a:xfrm>
            <a:off x="3881672" y="3394656"/>
            <a:ext cx="1697772" cy="27933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1E70BB3-36C9-4B0E-BD63-355AC1D3EA62}"/>
              </a:ext>
            </a:extLst>
          </p:cNvPr>
          <p:cNvSpPr/>
          <p:nvPr/>
        </p:nvSpPr>
        <p:spPr>
          <a:xfrm>
            <a:off x="5748543" y="3378110"/>
            <a:ext cx="1395149" cy="28098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945B93B-2177-4760-9F47-3D0547DC952C}"/>
              </a:ext>
            </a:extLst>
          </p:cNvPr>
          <p:cNvSpPr/>
          <p:nvPr/>
        </p:nvSpPr>
        <p:spPr>
          <a:xfrm>
            <a:off x="7283671" y="3347337"/>
            <a:ext cx="1395149" cy="28098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232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3888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Abstraction &amp; use of water and associated infrastructure is “managed” through deemed permits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Deemed permits due to expire on 1 October 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Deemed permits can be replaced with ‘new’ water permit (resource consent)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No current framework for assessing ‘new’ water permits</a:t>
            </a: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7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Water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Over the past 30 years management of water has changed dramatically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RMA Part 2</a:t>
            </a:r>
          </a:p>
          <a:p>
            <a:pPr lvl="1"/>
            <a:r>
              <a:rPr lang="en-NZ" dirty="0"/>
              <a:t>NPS-FM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Balance between environment and economy</a:t>
            </a:r>
          </a:p>
          <a:p>
            <a:r>
              <a:rPr lang="en-NZ" dirty="0"/>
              <a:t>RMA is about allocation of resources between competing interests</a:t>
            </a:r>
          </a:p>
          <a:p>
            <a:r>
              <a:rPr lang="en-NZ" dirty="0"/>
              <a:t>ORC regulatory framework has not kept pace with changes</a:t>
            </a:r>
          </a:p>
          <a:p>
            <a:pPr lvl="1"/>
            <a:r>
              <a:rPr lang="en-NZ" sz="1800" dirty="0">
                <a:solidFill>
                  <a:srgbClr val="002060"/>
                </a:solidFill>
              </a:rPr>
              <a:t>NPSFM 2011</a:t>
            </a:r>
          </a:p>
          <a:p>
            <a:pPr lvl="1"/>
            <a:r>
              <a:rPr lang="en-NZ" sz="1800" dirty="0"/>
              <a:t>NPSFM 2014</a:t>
            </a:r>
          </a:p>
          <a:p>
            <a:pPr lvl="1"/>
            <a:r>
              <a:rPr lang="en-NZ" sz="1800" dirty="0">
                <a:solidFill>
                  <a:srgbClr val="002060"/>
                </a:solidFill>
              </a:rPr>
              <a:t>NPSFM 2017 – </a:t>
            </a:r>
            <a:r>
              <a:rPr lang="en-NZ" sz="1800" dirty="0" err="1">
                <a:solidFill>
                  <a:srgbClr val="002060"/>
                </a:solidFill>
              </a:rPr>
              <a:t>Te</a:t>
            </a:r>
            <a:r>
              <a:rPr lang="en-NZ" sz="1800" dirty="0">
                <a:solidFill>
                  <a:srgbClr val="002060"/>
                </a:solidFill>
              </a:rPr>
              <a:t> Mana o </a:t>
            </a:r>
            <a:r>
              <a:rPr lang="en-NZ" sz="1800" dirty="0" err="1">
                <a:solidFill>
                  <a:srgbClr val="002060"/>
                </a:solidFill>
              </a:rPr>
              <a:t>te</a:t>
            </a:r>
            <a:r>
              <a:rPr lang="en-NZ" sz="1800" dirty="0">
                <a:solidFill>
                  <a:srgbClr val="002060"/>
                </a:solidFill>
              </a:rPr>
              <a:t> Wai; NOF</a:t>
            </a:r>
          </a:p>
          <a:p>
            <a:pPr lvl="1"/>
            <a:r>
              <a:rPr lang="en-NZ" sz="1800" dirty="0"/>
              <a:t>NPSFM 2019 imminent</a:t>
            </a:r>
            <a:endParaRPr lang="en-NZ" sz="1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0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248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The need for balance between environmental and consumptive uses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Sustainability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Equity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Changing behaviours and practices – paradigm shift required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Complexity of water management &amp; use system in an arid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Maintaining water quality where deemed ‘good’ and improving where degraded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Part 2 RMA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Section 5 – sustainable management</a:t>
            </a:r>
          </a:p>
          <a:p>
            <a:pPr lvl="2"/>
            <a:r>
              <a:rPr lang="en-NZ" dirty="0"/>
              <a:t>Manage use, development &amp; protection of resources to enable … </a:t>
            </a:r>
            <a:r>
              <a:rPr lang="en-NZ" b="1" dirty="0"/>
              <a:t>while</a:t>
            </a:r>
            <a:r>
              <a:rPr lang="en-NZ" dirty="0"/>
              <a:t> …</a:t>
            </a:r>
            <a:endParaRPr lang="en-NZ" dirty="0">
              <a:solidFill>
                <a:srgbClr val="002060"/>
              </a:solidFill>
            </a:endParaRPr>
          </a:p>
          <a:p>
            <a:pPr lvl="1"/>
            <a:r>
              <a:rPr lang="en-NZ" dirty="0">
                <a:solidFill>
                  <a:srgbClr val="002060"/>
                </a:solidFill>
              </a:rPr>
              <a:t>Section 6 – recognise and provide for:</a:t>
            </a:r>
          </a:p>
          <a:p>
            <a:pPr lvl="2"/>
            <a:r>
              <a:rPr lang="en-NZ" dirty="0"/>
              <a:t>Preservation of natural character of rivers and protection from inappropriate use and development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Relationship of Maori and their culture and traditions with their ancestral lands, water, </a:t>
            </a:r>
            <a:r>
              <a:rPr lang="en-NZ" dirty="0"/>
              <a:t>sites, </a:t>
            </a:r>
            <a:r>
              <a:rPr lang="en-NZ" dirty="0" err="1"/>
              <a:t>waahi</a:t>
            </a:r>
            <a:r>
              <a:rPr lang="en-NZ" dirty="0"/>
              <a:t> </a:t>
            </a:r>
            <a:r>
              <a:rPr lang="en-NZ" dirty="0" err="1"/>
              <a:t>tapu</a:t>
            </a:r>
            <a:r>
              <a:rPr lang="en-NZ" dirty="0"/>
              <a:t> and other taonga</a:t>
            </a:r>
            <a:endParaRPr lang="en-NZ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6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Drivers </a:t>
            </a:r>
            <a:r>
              <a:rPr lang="en-NZ" dirty="0" err="1"/>
              <a:t>ctd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Part 2 RMA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Section 7 – have particular regard to:</a:t>
            </a:r>
          </a:p>
          <a:p>
            <a:pPr lvl="2"/>
            <a:r>
              <a:rPr lang="en-NZ" dirty="0" err="1"/>
              <a:t>Kaitiakitanga</a:t>
            </a:r>
            <a:endParaRPr lang="en-NZ" dirty="0"/>
          </a:p>
          <a:p>
            <a:pPr lvl="2"/>
            <a:r>
              <a:rPr lang="en-NZ" dirty="0">
                <a:solidFill>
                  <a:srgbClr val="002060"/>
                </a:solidFill>
              </a:rPr>
              <a:t>Ethic of stewardship</a:t>
            </a:r>
          </a:p>
          <a:p>
            <a:pPr lvl="2"/>
            <a:r>
              <a:rPr lang="en-NZ" dirty="0"/>
              <a:t>Efficient use and development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Intrinsic values of ecosystems</a:t>
            </a:r>
          </a:p>
          <a:p>
            <a:pPr lvl="2"/>
            <a:r>
              <a:rPr lang="en-NZ" dirty="0"/>
              <a:t>Any finite characteristics of resources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Protection of habitat of trout and salmon</a:t>
            </a:r>
          </a:p>
          <a:p>
            <a:pPr lvl="2"/>
            <a:r>
              <a:rPr lang="en-NZ" dirty="0"/>
              <a:t>Effects of climate change</a:t>
            </a:r>
            <a:endParaRPr lang="en-NZ" dirty="0">
              <a:solidFill>
                <a:srgbClr val="002060"/>
              </a:solidFill>
            </a:endParaRPr>
          </a:p>
          <a:p>
            <a:pPr lvl="2"/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4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Drivers </a:t>
            </a:r>
            <a:r>
              <a:rPr lang="en-NZ" dirty="0" err="1"/>
              <a:t>ctd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Part 2 RMA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Section 8 – take into account the principles of Treaty of Waitangi</a:t>
            </a:r>
          </a:p>
          <a:p>
            <a:pPr lvl="2"/>
            <a:r>
              <a:rPr lang="en-GB" dirty="0"/>
              <a:t>Partnership</a:t>
            </a:r>
          </a:p>
          <a:p>
            <a:pPr lvl="2"/>
            <a:r>
              <a:rPr lang="en-GB" dirty="0"/>
              <a:t>Mutual obligation to act reasonably and in good faith</a:t>
            </a:r>
          </a:p>
          <a:p>
            <a:pPr lvl="2"/>
            <a:r>
              <a:rPr lang="en-GB" dirty="0"/>
              <a:t>Informed decisions</a:t>
            </a:r>
          </a:p>
          <a:p>
            <a:pPr lvl="2"/>
            <a:r>
              <a:rPr lang="en-GB" dirty="0"/>
              <a:t>Active protection of Maori interests</a:t>
            </a:r>
          </a:p>
          <a:p>
            <a:pPr lvl="2"/>
            <a:r>
              <a:rPr lang="en-GB" dirty="0"/>
              <a:t>Redress – remedy past breaches</a:t>
            </a:r>
          </a:p>
          <a:p>
            <a:pPr lvl="2"/>
            <a:endParaRPr lang="en-NZ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3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Key Drivers </a:t>
            </a:r>
            <a:r>
              <a:rPr lang="en-NZ" dirty="0" err="1"/>
              <a:t>ctd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NPSFM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Set freshwater objectives</a:t>
            </a:r>
          </a:p>
          <a:p>
            <a:pPr lvl="2"/>
            <a:r>
              <a:rPr lang="en-NZ" dirty="0">
                <a:solidFill>
                  <a:srgbClr val="002060"/>
                </a:solidFill>
              </a:rPr>
              <a:t>Compulsory values</a:t>
            </a:r>
          </a:p>
          <a:p>
            <a:pPr lvl="3"/>
            <a:r>
              <a:rPr lang="en-NZ" dirty="0">
                <a:solidFill>
                  <a:srgbClr val="002060"/>
                </a:solidFill>
              </a:rPr>
              <a:t>Ecosystem health</a:t>
            </a:r>
          </a:p>
          <a:p>
            <a:pPr lvl="3"/>
            <a:r>
              <a:rPr lang="en-NZ" dirty="0">
                <a:solidFill>
                  <a:srgbClr val="002060"/>
                </a:solidFill>
              </a:rPr>
              <a:t>Human health for recreation</a:t>
            </a:r>
          </a:p>
          <a:p>
            <a:pPr lvl="1"/>
            <a:r>
              <a:rPr lang="en-NZ" dirty="0"/>
              <a:t>Set limits to ensure objectives achieved</a:t>
            </a:r>
          </a:p>
          <a:p>
            <a:r>
              <a:rPr lang="en-NZ" dirty="0"/>
              <a:t>Culture &amp; Heritage</a:t>
            </a:r>
          </a:p>
          <a:p>
            <a:pPr lvl="1"/>
            <a:r>
              <a:rPr lang="en-NZ" dirty="0"/>
              <a:t>Paradigm shift</a:t>
            </a:r>
          </a:p>
          <a:p>
            <a:pPr lvl="1"/>
            <a:r>
              <a:rPr lang="en-NZ" dirty="0"/>
              <a:t>Moving towards each other; time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0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Context for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746" y="1484784"/>
            <a:ext cx="8229600" cy="42484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Environmental &amp; climate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Historical &amp; cultural issues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Socio-economic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Water management strategy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Dam &amp; irrigation improvements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Plan provisions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Resource consents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Review of Regional Plan: Water for Otago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Freshwater Management Units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8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4B413F916FD443D397C32D1E531FC4F9" version="1.0.0">
  <systemFields>
    <field name="Objective-Id">
      <value order="0">A1270987</value>
    </field>
    <field name="Objective-Title">
      <value order="0">MRG July 2019 Introductory Presentation</value>
    </field>
    <field name="Objective-Description">
      <value order="0"/>
    </field>
    <field name="Objective-CreationStamp">
      <value order="0">2019-09-10T03:20:42Z</value>
    </field>
    <field name="Objective-IsApproved">
      <value order="0">false</value>
    </field>
    <field name="Objective-IsPublished">
      <value order="0">true</value>
    </field>
    <field name="Objective-DatePublished">
      <value order="0">2019-09-10T03:21:39Z</value>
    </field>
    <field name="Objective-ModificationStamp">
      <value order="0">2019-09-11T23:31:56Z</value>
    </field>
    <field name="Objective-Owner">
      <value order="0">Tom De Pelsemaeker</value>
    </field>
    <field name="Objective-Path">
      <value order="0">ORC Global Folder:File Plan:Strategy, Policy and Science:Policy Development:Full Review of Water Plan:4 - Manuherekia:A.1 MRG - General</value>
    </field>
    <field name="Objective-Parent">
      <value order="0">A.1 MRG - General</value>
    </field>
    <field name="Objective-State">
      <value order="0">Published</value>
    </field>
    <field name="Objective-VersionId">
      <value order="0">vA2136606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qA67210</value>
    </field>
    <field name="Objective-Classification">
      <value order="0">Restricted</value>
    </field>
    <field name="Objective-Caveats">
      <value order="0"/>
    </field>
  </systemFields>
  <catalogues>
    <catalogue name="Multimedia Document Type Catalogue" type="type" ori="id:cA34">
      <field name="Objective-Multimedia Type">
        <value order="0">Presentation</value>
      </field>
      <field name="Objective-Consent File Number">
        <value order="0"/>
      </field>
      <field name="Objective-Contact First Name">
        <value order="0"/>
      </field>
      <field name="Objective-Contact Last Name">
        <value order="0"/>
      </field>
      <field name="Objective-Compliance Category">
        <value order="0"/>
      </field>
      <field name="Objective-Consent Categor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4B413F916FD443D397C32D1E531FC4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 Template Presentation</Template>
  <TotalTime>760</TotalTime>
  <Words>859</Words>
  <Application>Microsoft Office PowerPoint</Application>
  <PresentationFormat>On-screen Show (4:3)</PresentationFormat>
  <Paragraphs>192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Wingdings</vt:lpstr>
      <vt:lpstr>Office Theme</vt:lpstr>
      <vt:lpstr>Manuherikia Catchment Plan Making</vt:lpstr>
      <vt:lpstr>Background</vt:lpstr>
      <vt:lpstr>Water Management</vt:lpstr>
      <vt:lpstr>Challenge</vt:lpstr>
      <vt:lpstr>Key Drivers</vt:lpstr>
      <vt:lpstr>Key Drivers ctd</vt:lpstr>
      <vt:lpstr>Key Drivers ctd</vt:lpstr>
      <vt:lpstr>Key Drivers ctd</vt:lpstr>
      <vt:lpstr>Context for Regulation</vt:lpstr>
      <vt:lpstr>Management Challenges</vt:lpstr>
      <vt:lpstr>Management Challenges ctd</vt:lpstr>
      <vt:lpstr>Project timeline</vt:lpstr>
      <vt:lpstr>Project timeline – MRG Meetings</vt:lpstr>
      <vt:lpstr>MRG in context</vt:lpstr>
      <vt:lpstr>Technical Advisory Group</vt:lpstr>
      <vt:lpstr>Plan Making Components</vt:lpstr>
      <vt:lpstr>Land &amp; Water Plan Architecture</vt:lpstr>
    </vt:vector>
  </TitlesOfParts>
  <Company>Otago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2017</dc:title>
  <dc:creator>Jason Anson</dc:creator>
  <cp:lastModifiedBy>Tom De Pelsemaeker</cp:lastModifiedBy>
  <cp:revision>26</cp:revision>
  <dcterms:created xsi:type="dcterms:W3CDTF">2017-11-02T21:58:04Z</dcterms:created>
  <dcterms:modified xsi:type="dcterms:W3CDTF">2019-09-10T03:20:42Z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A1270987</vt:lpwstr>
  </property>
  <property fmtid="{D5CDD505-2E9C-101B-9397-08002B2CF9AE}" pid="4" name="Objective-Title">
    <vt:lpwstr>MRG July 2019 Introductory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2019-09-10T03:21:34Z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2019-09-10T03:21:39Z</vt:filetime>
  </property>
  <property fmtid="{D5CDD505-2E9C-101B-9397-08002B2CF9AE}" pid="10" name="Objective-ModificationStamp">
    <vt:filetime>2019-09-11T23:31:56Z</vt:filetime>
  </property>
  <property fmtid="{D5CDD505-2E9C-101B-9397-08002B2CF9AE}" pid="11" name="Objective-Owner">
    <vt:lpwstr>Tom De Pelsemaeker</vt:lpwstr>
  </property>
  <property fmtid="{D5CDD505-2E9C-101B-9397-08002B2CF9AE}" pid="12" name="Objective-Path">
    <vt:lpwstr>ORC Global Folder:File Plan:Strategy, Policy and Science:Policy Development:Full Review of Water Plan:4 - Manuherekia:A.1 MRG - General:</vt:lpwstr>
  </property>
  <property fmtid="{D5CDD505-2E9C-101B-9397-08002B2CF9AE}" pid="13" name="Objective-Parent">
    <vt:lpwstr>A.1 MRG - General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vA2136606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qA67210</vt:lpwstr>
  </property>
  <property fmtid="{D5CDD505-2E9C-101B-9397-08002B2CF9AE}" pid="20" name="Objective-Classification">
    <vt:lpwstr>[Inherited - Restricted]</vt:lpwstr>
  </property>
  <property fmtid="{D5CDD505-2E9C-101B-9397-08002B2CF9AE}" pid="21" name="Objective-Caveats">
    <vt:lpwstr/>
  </property>
  <property fmtid="{D5CDD505-2E9C-101B-9397-08002B2CF9AE}" pid="22" name="Objective-Multimedia Type">
    <vt:lpwstr>Presentation</vt:lpwstr>
  </property>
  <property fmtid="{D5CDD505-2E9C-101B-9397-08002B2CF9AE}" pid="23" name="Objective-Consent File Number">
    <vt:lpwstr/>
  </property>
  <property fmtid="{D5CDD505-2E9C-101B-9397-08002B2CF9AE}" pid="24" name="Objective-Contact First Name">
    <vt:lpwstr/>
  </property>
  <property fmtid="{D5CDD505-2E9C-101B-9397-08002B2CF9AE}" pid="25" name="Objective-Contact Last Name">
    <vt:lpwstr/>
  </property>
  <property fmtid="{D5CDD505-2E9C-101B-9397-08002B2CF9AE}" pid="26" name="Objective-Compliance Category">
    <vt:lpwstr/>
  </property>
  <property fmtid="{D5CDD505-2E9C-101B-9397-08002B2CF9AE}" pid="27" name="Objective-Consent Category">
    <vt:lpwstr/>
  </property>
  <property fmtid="{D5CDD505-2E9C-101B-9397-08002B2CF9AE}" pid="28" name="Objective-Comment">
    <vt:lpwstr/>
  </property>
</Properties>
</file>