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4" r:id="rId4"/>
    <p:sldId id="275" r:id="rId5"/>
    <p:sldId id="270" r:id="rId6"/>
    <p:sldId id="268" r:id="rId7"/>
    <p:sldId id="271" r:id="rId8"/>
    <p:sldId id="277" r:id="rId9"/>
    <p:sldId id="278" r:id="rId10"/>
    <p:sldId id="273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5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howGuides="1">
      <p:cViewPr varScale="1">
        <p:scale>
          <a:sx n="83" d="100"/>
          <a:sy n="83" d="100"/>
        </p:scale>
        <p:origin x="158" y="72"/>
      </p:cViewPr>
      <p:guideLst>
        <p:guide orient="horz" pos="572"/>
        <p:guide pos="5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E05EC-B8DF-4C32-830B-E7BE75B20D3C}" type="datetimeFigureOut">
              <a:rPr lang="en-NZ" smtClean="0"/>
              <a:t>12/07/2019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8C7E9-443D-4EEF-9FB8-12E2262321F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77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6892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180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447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846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20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516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1418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9231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656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3392" y="662832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INTRO</a:t>
            </a:r>
            <a:br>
              <a:rPr lang="en-US" dirty="0"/>
            </a:br>
            <a:r>
              <a:rPr lang="en-US" dirty="0"/>
              <a:t>HEADER</a:t>
            </a:r>
            <a:endParaRPr lang="en-N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908050"/>
            <a:ext cx="335360" cy="7207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13" y="5928555"/>
            <a:ext cx="3920195" cy="72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80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548680"/>
            <a:ext cx="109728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Header 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917" y="1988841"/>
            <a:ext cx="6721243" cy="2481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14918" y="1484784"/>
            <a:ext cx="3360869" cy="72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361910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9403" y="476672"/>
            <a:ext cx="10972800" cy="1143000"/>
          </a:xfr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HEADER</a:t>
            </a:r>
            <a:endParaRPr lang="en-NZ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908050"/>
            <a:ext cx="335360" cy="3607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422923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18907" y="836712"/>
            <a:ext cx="9889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Continuation</a:t>
            </a:r>
            <a:r>
              <a:rPr lang="en-NZ" sz="2000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previous slide if needed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14917" y="1412776"/>
            <a:ext cx="7777360" cy="30963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3782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1819" y="476672"/>
            <a:ext cx="10972800" cy="1143000"/>
          </a:xfr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TWO COLUMNS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8" name="Rectangle 7"/>
          <p:cNvSpPr/>
          <p:nvPr userDrawn="1"/>
        </p:nvSpPr>
        <p:spPr>
          <a:xfrm>
            <a:off x="0" y="908050"/>
            <a:ext cx="335360" cy="3607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324116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819" y="84584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Use the slides below to quickly </a:t>
            </a:r>
            <a:br>
              <a:rPr lang="en-US" dirty="0"/>
            </a:br>
            <a:r>
              <a:rPr lang="en-US" dirty="0"/>
              <a:t>format your presentation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413" y="2420889"/>
            <a:ext cx="10972800" cy="248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1594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rgbClr val="00206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180" y="692697"/>
            <a:ext cx="7772400" cy="1470025"/>
          </a:xfrm>
        </p:spPr>
        <p:txBody>
          <a:bodyPr/>
          <a:lstStyle/>
          <a:p>
            <a:r>
              <a:rPr lang="en-NZ" sz="4000" b="1" dirty="0">
                <a:cs typeface="Arial" panose="020B0604020202020204" pitchFamily="34" charset="0"/>
              </a:rPr>
              <a:t>Consenting &amp; Deemed Permit Replacement </a:t>
            </a:r>
            <a:endParaRPr lang="en-NZ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620EDC-30BA-4D0F-9D3E-373FF8E4C144}"/>
              </a:ext>
            </a:extLst>
          </p:cNvPr>
          <p:cNvSpPr txBox="1"/>
          <p:nvPr/>
        </p:nvSpPr>
        <p:spPr>
          <a:xfrm>
            <a:off x="2074020" y="3861048"/>
            <a:ext cx="4248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Gilroy</a:t>
            </a:r>
          </a:p>
          <a:p>
            <a:endParaRPr lang="en-N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B7BF6-D4FC-4DBB-8940-1ED4761BEA13}"/>
              </a:ext>
            </a:extLst>
          </p:cNvPr>
          <p:cNvSpPr txBox="1"/>
          <p:nvPr/>
        </p:nvSpPr>
        <p:spPr>
          <a:xfrm>
            <a:off x="2063552" y="4182180"/>
            <a:ext cx="5184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 Consents </a:t>
            </a:r>
          </a:p>
          <a:p>
            <a:endParaRPr lang="en-N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6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297144" cy="453650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NZ" dirty="0"/>
              <a:t>Where a deemed permit serves multiple properties from one take (shares of the permit) it may not be possible to separately consent each share – unless they come from physically separate takes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/>
              <a:t>It may not be possible to consent an individual take at the bottom of a network in isolation from the upstream parts of the system (related takes and discharges)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/>
              <a:t>It would be better to consent whole systems than to deal with individual permits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7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5" y="1484784"/>
            <a:ext cx="10633181" cy="48245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Mining privileges issued unde</a:t>
            </a:r>
            <a:r>
              <a:rPr lang="en-NZ" dirty="0"/>
              <a:t>r the Mining Act 1926</a:t>
            </a: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Includes rights to take and </a:t>
            </a:r>
            <a:r>
              <a:rPr lang="en-NZ" dirty="0"/>
              <a:t>discharge water and to transport water over other people’s property</a:t>
            </a: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Deemed a Water Permit when RMA enacted ≈ 750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Around 300 still current and possible to exercise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If replacements not granted all remaining deemed permits expire 1 October 2021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We expect applications for replacement for around 230 of the current deemed permits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/>
              <a:t>Rights to transport water across other people’s property will expire with deemed permits unless the permit holder secures a s417 certificate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/>
              <a:t>Key deadlines:	1 April 2021</a:t>
            </a:r>
            <a:br>
              <a:rPr lang="en-NZ" dirty="0"/>
            </a:br>
            <a:r>
              <a:rPr lang="en-NZ" dirty="0"/>
              <a:t>			1 July 2021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READINESS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009112" cy="4680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Comprehensive legal advice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/>
              <a:t>Comprehensive </a:t>
            </a:r>
            <a:r>
              <a:rPr lang="en-NZ" dirty="0">
                <a:solidFill>
                  <a:srgbClr val="002060"/>
                </a:solidFill>
              </a:rPr>
              <a:t>guidance note for all involved in processing an application to replace a deemed permit with a resource consent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New standard application forms - editable electronic documents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/>
              <a:t>Changes to consent processes</a:t>
            </a: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Changes to identification of affected parties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Check lists for assessing whether an application is complete (s88)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Guidance regarding notification, including limited notification</a:t>
            </a:r>
          </a:p>
          <a:p>
            <a:pPr>
              <a:lnSpc>
                <a:spcPct val="130000"/>
              </a:lnSpc>
            </a:pPr>
            <a:r>
              <a:rPr lang="en-NZ" dirty="0"/>
              <a:t>Advice regarding s417 certificates (rights to move water across other people’s land)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2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READINESS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225136" cy="4752528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NZ" dirty="0"/>
              <a:t>Competent team of planners – including a new Manager</a:t>
            </a:r>
          </a:p>
          <a:p>
            <a:pPr>
              <a:lnSpc>
                <a:spcPct val="130000"/>
              </a:lnSpc>
            </a:pPr>
            <a:r>
              <a:rPr lang="en-NZ" dirty="0"/>
              <a:t>Contract with Mitchell Daysh to process deemed permit consent applications</a:t>
            </a:r>
          </a:p>
          <a:p>
            <a:pPr>
              <a:lnSpc>
                <a:spcPct val="130000"/>
              </a:lnSpc>
            </a:pPr>
            <a:r>
              <a:rPr lang="en-NZ" dirty="0"/>
              <a:t>Contracts in place with other specialist advisors</a:t>
            </a:r>
          </a:p>
          <a:p>
            <a:pPr>
              <a:lnSpc>
                <a:spcPct val="130000"/>
              </a:lnSpc>
            </a:pPr>
            <a:r>
              <a:rPr lang="en-NZ" dirty="0"/>
              <a:t>Identifying potential hearings commissioners with the right expertise</a:t>
            </a:r>
          </a:p>
          <a:p>
            <a:pPr>
              <a:lnSpc>
                <a:spcPct val="130000"/>
              </a:lnSpc>
            </a:pPr>
            <a:r>
              <a:rPr lang="en-NZ" dirty="0"/>
              <a:t>Communication package almost complete</a:t>
            </a:r>
          </a:p>
          <a:p>
            <a:pPr>
              <a:lnSpc>
                <a:spcPct val="130000"/>
              </a:lnSpc>
            </a:pPr>
            <a:r>
              <a:rPr lang="en-NZ" dirty="0"/>
              <a:t>Engagement on the application process will be targeted to deemed permit holders and their consultants / representatives</a:t>
            </a:r>
          </a:p>
          <a:p>
            <a:pPr>
              <a:lnSpc>
                <a:spcPct val="130000"/>
              </a:lnSpc>
            </a:pPr>
            <a:r>
              <a:rPr lang="en-NZ" dirty="0"/>
              <a:t>Series of messages over some months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9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POLICY CONTEXT – PRIORITY PLAN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297144" cy="4608512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en-NZ" dirty="0">
                <a:solidFill>
                  <a:srgbClr val="002060"/>
                </a:solidFill>
              </a:rPr>
              <a:t>Will set new policy framework, limits and allocation rules</a:t>
            </a:r>
          </a:p>
          <a:p>
            <a:pPr>
              <a:lnSpc>
                <a:spcPct val="130000"/>
              </a:lnSpc>
            </a:pPr>
            <a:r>
              <a:rPr lang="en-NZ" dirty="0"/>
              <a:t>Notified by:</a:t>
            </a:r>
          </a:p>
          <a:p>
            <a:pPr lvl="3">
              <a:lnSpc>
                <a:spcPct val="130000"/>
              </a:lnSpc>
            </a:pPr>
            <a:r>
              <a:rPr lang="en-NZ" dirty="0"/>
              <a:t>March 2020 for Arrow / Cardrona</a:t>
            </a:r>
          </a:p>
          <a:p>
            <a:pPr lvl="3">
              <a:lnSpc>
                <a:spcPct val="130000"/>
              </a:lnSpc>
            </a:pPr>
            <a:r>
              <a:rPr lang="en-NZ" dirty="0"/>
              <a:t>August 2020 for Manuherekia</a:t>
            </a:r>
          </a:p>
          <a:p>
            <a:pPr>
              <a:lnSpc>
                <a:spcPct val="130000"/>
              </a:lnSpc>
            </a:pPr>
            <a:r>
              <a:rPr lang="en-NZ" dirty="0"/>
              <a:t>Interaction </a:t>
            </a:r>
            <a:r>
              <a:rPr lang="en-NZ" dirty="0">
                <a:solidFill>
                  <a:srgbClr val="002060"/>
                </a:solidFill>
              </a:rPr>
              <a:t>with critical deemed permit expiry dates: </a:t>
            </a:r>
          </a:p>
          <a:p>
            <a:pPr lvl="3">
              <a:lnSpc>
                <a:spcPct val="130000"/>
              </a:lnSpc>
            </a:pPr>
            <a:r>
              <a:rPr lang="en-NZ" dirty="0">
                <a:solidFill>
                  <a:srgbClr val="002060"/>
                </a:solidFill>
              </a:rPr>
              <a:t>1 April 2021</a:t>
            </a:r>
          </a:p>
          <a:p>
            <a:pPr lvl="3">
              <a:lnSpc>
                <a:spcPct val="130000"/>
              </a:lnSpc>
            </a:pPr>
            <a:r>
              <a:rPr lang="en-NZ" dirty="0">
                <a:solidFill>
                  <a:srgbClr val="002060"/>
                </a:solidFill>
              </a:rPr>
              <a:t>1 July 2021</a:t>
            </a:r>
          </a:p>
          <a:p>
            <a:pPr lvl="3">
              <a:lnSpc>
                <a:spcPct val="130000"/>
              </a:lnSpc>
            </a:pPr>
            <a:r>
              <a:rPr lang="en-NZ" dirty="0">
                <a:solidFill>
                  <a:srgbClr val="002060"/>
                </a:solidFill>
              </a:rPr>
              <a:t>1 October 2021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In the absence of any plan change the current rules apply…</a:t>
            </a: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6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POLICY CONTEXT - NPSFM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297144" cy="48965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en-NZ" dirty="0">
                <a:solidFill>
                  <a:srgbClr val="002060"/>
                </a:solidFill>
              </a:rPr>
              <a:t>National objectives framework for freshwater management</a:t>
            </a:r>
          </a:p>
          <a:p>
            <a:pPr>
              <a:lnSpc>
                <a:spcPct val="130000"/>
              </a:lnSpc>
            </a:pPr>
            <a:r>
              <a:rPr lang="en-NZ" dirty="0"/>
              <a:t>All objectives and policies are relevant to deemed permit replacement</a:t>
            </a:r>
            <a:r>
              <a:rPr lang="en-NZ" dirty="0">
                <a:solidFill>
                  <a:srgbClr val="002060"/>
                </a:solidFill>
              </a:rPr>
              <a:t> but the key ones here are:</a:t>
            </a:r>
          </a:p>
          <a:p>
            <a:pPr lvl="1">
              <a:lnSpc>
                <a:spcPct val="130000"/>
              </a:lnSpc>
            </a:pPr>
            <a:r>
              <a:rPr lang="en-NZ" b="1" dirty="0">
                <a:solidFill>
                  <a:srgbClr val="002060"/>
                </a:solidFill>
              </a:rPr>
              <a:t>Objective B2: </a:t>
            </a:r>
          </a:p>
          <a:p>
            <a:pPr marL="857250" lvl="2" indent="0">
              <a:lnSpc>
                <a:spcPct val="130000"/>
              </a:lnSpc>
              <a:buNone/>
            </a:pPr>
            <a:r>
              <a:rPr lang="en-NZ" dirty="0">
                <a:solidFill>
                  <a:srgbClr val="002060"/>
                </a:solidFill>
              </a:rPr>
              <a:t>To avoid any further over-allocation of fresh water and phase out over-allocation</a:t>
            </a:r>
          </a:p>
          <a:p>
            <a:pPr lvl="1">
              <a:lnSpc>
                <a:spcPct val="130000"/>
              </a:lnSpc>
            </a:pPr>
            <a:r>
              <a:rPr lang="en-NZ" b="1" dirty="0"/>
              <a:t>Policy B5:</a:t>
            </a:r>
          </a:p>
          <a:p>
            <a:pPr marL="857250" lvl="2" indent="0">
              <a:lnSpc>
                <a:spcPct val="130000"/>
              </a:lnSpc>
              <a:buNone/>
            </a:pPr>
            <a:r>
              <a:rPr lang="en-NZ" dirty="0"/>
              <a:t>By every regional council ensuring that no decision will likely result in future over-allocation – including managing fresh water so that the aggregate of all amounts of freshwater in a freshwater management unit that are authorised to be taken, used dammed or diverted does not over-allocate the water in the freshwater management unit.</a:t>
            </a: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5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FOR CONSENTS LODGED BEFORE ANY PLAN CHANGE IS NOTIFIED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297144" cy="482453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</a:pPr>
            <a:r>
              <a:rPr lang="en-NZ" dirty="0">
                <a:solidFill>
                  <a:srgbClr val="002060"/>
                </a:solidFill>
              </a:rPr>
              <a:t>Consents must be processed on their merits within the current rules and policy framework</a:t>
            </a:r>
          </a:p>
          <a:p>
            <a:pPr>
              <a:lnSpc>
                <a:spcPct val="130000"/>
              </a:lnSpc>
            </a:pPr>
            <a:r>
              <a:rPr lang="en-NZ" dirty="0"/>
              <a:t>Must not predetermine consents</a:t>
            </a:r>
          </a:p>
          <a:p>
            <a:pPr>
              <a:lnSpc>
                <a:spcPct val="130000"/>
              </a:lnSpc>
            </a:pP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en-NZ" b="1" dirty="0">
                <a:solidFill>
                  <a:srgbClr val="002060"/>
                </a:solidFill>
              </a:rPr>
              <a:t>But</a:t>
            </a:r>
            <a:r>
              <a:rPr lang="en-NZ" dirty="0">
                <a:solidFill>
                  <a:srgbClr val="002060"/>
                </a:solidFill>
              </a:rPr>
              <a:t> to balance the requirements of NPSFM, the Water Plan and the RMA, </a:t>
            </a:r>
            <a:br>
              <a:rPr lang="en-NZ" dirty="0">
                <a:solidFill>
                  <a:srgbClr val="002060"/>
                </a:solidFill>
              </a:rPr>
            </a:br>
            <a:r>
              <a:rPr lang="en-NZ" dirty="0">
                <a:solidFill>
                  <a:srgbClr val="002060"/>
                </a:solidFill>
              </a:rPr>
              <a:t>replacement consents lodged before any plan change is notified will:</a:t>
            </a:r>
            <a:endParaRPr lang="en-NZ" dirty="0"/>
          </a:p>
          <a:p>
            <a:pPr lvl="1">
              <a:lnSpc>
                <a:spcPct val="130000"/>
              </a:lnSpc>
            </a:pPr>
            <a:r>
              <a:rPr lang="en-NZ" dirty="0"/>
              <a:t>Tend to be of a s</a:t>
            </a:r>
            <a:r>
              <a:rPr lang="en-NZ" dirty="0">
                <a:solidFill>
                  <a:srgbClr val="002060"/>
                </a:solidFill>
              </a:rPr>
              <a:t>horter duration – aligned with the FMU plan process to allow for new policies to impact on allocation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Need to be a step toward a reduction in over allocation over time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Need to provide appropriately for r</a:t>
            </a:r>
            <a:r>
              <a:rPr lang="en-NZ" dirty="0">
                <a:solidFill>
                  <a:srgbClr val="002060"/>
                </a:solidFill>
              </a:rPr>
              <a:t>esidual flows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Need to ensure compliance with water </a:t>
            </a:r>
            <a:r>
              <a:rPr lang="en-NZ" dirty="0">
                <a:solidFill>
                  <a:srgbClr val="002060"/>
                </a:solidFill>
              </a:rPr>
              <a:t>metering standards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Integrate take and discharge consents</a:t>
            </a:r>
          </a:p>
          <a:p>
            <a:pPr marL="0" indent="0">
              <a:lnSpc>
                <a:spcPct val="130000"/>
              </a:lnSpc>
              <a:buNone/>
            </a:pPr>
            <a:endParaRPr lang="en-NZ" dirty="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2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FOR CONSENTS LODGED AFTER A PLAN CHANGE IS NOTIFIED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081120" cy="44644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</a:pPr>
            <a:r>
              <a:rPr lang="en-NZ" dirty="0"/>
              <a:t>Will be assessed under both the current rules and the rules in the notified plan</a:t>
            </a:r>
          </a:p>
          <a:p>
            <a:pPr>
              <a:lnSpc>
                <a:spcPct val="130000"/>
              </a:lnSpc>
            </a:pPr>
            <a:r>
              <a:rPr lang="en-NZ" dirty="0"/>
              <a:t>The Courts have provided guidance on the weight to give to a notified plan</a:t>
            </a:r>
          </a:p>
          <a:p>
            <a:pPr>
              <a:lnSpc>
                <a:spcPct val="130000"/>
              </a:lnSpc>
            </a:pPr>
            <a:r>
              <a:rPr lang="en-NZ" dirty="0"/>
              <a:t>It is expected that replacement consents lodged after a plan change is notified will: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Tend to be for a longer duration – aligned with the NPSFM but providing greater certainty for operation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Reflect the allocation intended in the new plan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Need to provide appropriately for residual flows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Need to ensure compliance with water metering standards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Integrate take and discharge consents</a:t>
            </a:r>
          </a:p>
          <a:p>
            <a:pPr>
              <a:lnSpc>
                <a:spcPct val="130000"/>
              </a:lnSpc>
            </a:pPr>
            <a:r>
              <a:rPr lang="en-NZ" dirty="0"/>
              <a:t>All complete applications lodged before 1 April 2021 will secure use of water during the decision-making process</a:t>
            </a:r>
          </a:p>
          <a:p>
            <a:pPr>
              <a:lnSpc>
                <a:spcPct val="130000"/>
              </a:lnSpc>
            </a:pPr>
            <a:endParaRPr lang="en-N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2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FOR CONSENTS LODGED AFTER A PLAN CHANGE IS NOTIFIED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9416" y="1484784"/>
            <a:ext cx="10081120" cy="446449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NZ" dirty="0"/>
              <a:t>There be new forms for consent applications lodged after notification, reflecting the need to address two sets of rules</a:t>
            </a:r>
          </a:p>
          <a:p>
            <a:pPr>
              <a:lnSpc>
                <a:spcPct val="130000"/>
              </a:lnSpc>
            </a:pPr>
            <a:r>
              <a:rPr lang="en-NZ" dirty="0"/>
              <a:t>There will also be: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a new guidance note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significant communication</a:t>
            </a:r>
          </a:p>
          <a:p>
            <a:pPr lvl="1">
              <a:lnSpc>
                <a:spcPct val="130000"/>
              </a:lnSpc>
            </a:pPr>
            <a:r>
              <a:rPr lang="en-NZ" dirty="0"/>
              <a:t>balancing the operative and the notified plan </a:t>
            </a:r>
          </a:p>
          <a:p>
            <a:pPr>
              <a:lnSpc>
                <a:spcPct val="130000"/>
              </a:lnSpc>
            </a:pPr>
            <a:endParaRPr lang="en-NZ" dirty="0"/>
          </a:p>
          <a:p>
            <a:pPr>
              <a:lnSpc>
                <a:spcPct val="130000"/>
              </a:lnSpc>
            </a:pPr>
            <a:endParaRPr lang="en-NZ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04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Template Presentation</Template>
  <TotalTime>635</TotalTime>
  <Words>741</Words>
  <Application>Microsoft Office PowerPoint</Application>
  <PresentationFormat>Widescreen</PresentationFormat>
  <Paragraphs>101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Office Theme</vt:lpstr>
      <vt:lpstr>Consenting &amp; Deemed Permit Replacement </vt:lpstr>
      <vt:lpstr>BACKGROUND</vt:lpstr>
      <vt:lpstr>READINESS</vt:lpstr>
      <vt:lpstr>READINESS</vt:lpstr>
      <vt:lpstr>POLICY CONTEXT – PRIORITY PLAN CHANGES</vt:lpstr>
      <vt:lpstr>POLICY CONTEXT - NPSFM</vt:lpstr>
      <vt:lpstr>FOR CONSENTS LODGED BEFORE ANY PLAN CHANGE IS NOTIFIED</vt:lpstr>
      <vt:lpstr>FOR CONSENTS LODGED AFTER A PLAN CHANGE IS NOTIFIED</vt:lpstr>
      <vt:lpstr>FOR CONSENTS LODGED AFTER A PLAN CHANGE IS NOTIFIED</vt:lpstr>
      <vt:lpstr>OVERALL</vt:lpstr>
    </vt:vector>
  </TitlesOfParts>
  <Company>Otago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2017</dc:title>
  <dc:creator>Jason Anson</dc:creator>
  <cp:lastModifiedBy>Vicky Swaney</cp:lastModifiedBy>
  <cp:revision>32</cp:revision>
  <cp:lastPrinted>2019-07-11T01:05:27Z</cp:lastPrinted>
  <dcterms:created xsi:type="dcterms:W3CDTF">2017-11-02T21:58:04Z</dcterms:created>
  <dcterms:modified xsi:type="dcterms:W3CDTF">2019-07-12T00:07:56Z</dcterms:modified>
</cp:coreProperties>
</file>