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89" r:id="rId3"/>
    <p:sldId id="286" r:id="rId4"/>
    <p:sldId id="283" r:id="rId5"/>
    <p:sldId id="269" r:id="rId6"/>
    <p:sldId id="287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tableStyles" Target="tableStyles.xml" Id="rId13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theme" Target="theme/theme1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viewProps" Target="viewProps.xml" Id="rId11" /><Relationship Type="http://schemas.openxmlformats.org/officeDocument/2006/relationships/slide" Target="slides/slide3.xml" Id="rId5" /><Relationship Type="http://schemas.openxmlformats.org/officeDocument/2006/relationships/presProps" Target="presProps.xml" Id="rId10" /><Relationship Type="http://schemas.openxmlformats.org/officeDocument/2006/relationships/slide" Target="slides/slide2.xml" Id="rId4" /><Relationship Type="http://schemas.openxmlformats.org/officeDocument/2006/relationships/notesMaster" Target="notesMasters/notesMaster1.xml" Id="rId9" /><Relationship Type="http://schemas.openxmlformats.org/officeDocument/2006/relationships/customXml" Target="/customXML/item2.xml" Id="R82a8d82630804f46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C9C19-7631-4E74-809C-5CC32AAF4F0E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1CEF3-C301-425B-9954-A21E8290FF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223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9364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3146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0092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1074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613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Manage and </a:t>
            </a:r>
            <a:r>
              <a:rPr lang="en-NZ"/>
              <a:t>coordinate formal enforcement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E0BB-FED8-4B72-B701-17FC1A3408BD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693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5C0A-8242-4460-A347-BCFF2B437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D1126-FD22-488D-B413-90EBE5F94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89C06-BFA8-4952-8EB7-49B11F4A3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FB67E-9E8D-4DB9-A156-0622E43BE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7972E-CB72-436F-9E23-159399754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692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187C-517B-49BB-9445-9629D79BF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27284-382B-41A9-BA2C-9AB448977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09893-9FA9-49F4-8B81-CC3330F1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A398F-BB62-4088-97A1-34D6ACEA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31CDB-698F-4BA2-B274-C2DE92329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556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ECE54D-E646-432D-8919-5785AB706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3D7DE-4F69-4DBE-94A5-7468655FA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AE384-4282-4218-BDE5-A3C616C5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C0EA3-01B8-4F7D-8EAC-3F4585B6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0B5A3-EDDF-42D6-9D8E-D06DBF40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907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334E6-99C8-4E4B-8385-C4AB4791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A021-02D1-4793-8D25-A450C81ED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508CA-7CB2-4974-B8FC-E7C4E48E0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81A34-1471-4624-90C8-6591D3AA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7D582-A59D-4C90-844A-9424EB80C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165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0D786-8D56-46FC-83E4-6ECFE209D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36B83-4228-4652-B063-7C124BB25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7FD9D-7E5C-4B34-B8CE-ED3DE1E6C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A8D64-49E2-422A-A890-43F2CB054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92768-497A-43B7-ACF7-2D29DB3D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57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2CE3-3FF2-4380-8F4D-FFA5BEE7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CEE7D-C021-43E1-B3E7-66F595667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FCB55-8887-4196-8EB7-5713CBF82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4D3EE-1704-4CF5-9FA6-3B27DB01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A1A0E-19C0-4BD1-960E-8F5F4A71D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A8223-BEEB-4BC3-AAA3-56AF2109F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3245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074DF-E5F1-498A-A4AE-8252E1951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0F25B-944F-4F66-AF97-8B392271E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22550-FB15-4777-B740-DC665BE71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5036F9-9B4D-42AC-8C51-22718426C2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489A66-41AA-40A1-966F-1D067298E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D99224-8B21-4E54-877F-6E3296DB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6447C6-8691-4BC0-87BB-ED6FCB325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7BA81B-B12A-476A-9A2A-EFA91160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043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8B2CF-3E6C-42F0-B8F6-2CD7C02A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DB2E46-8803-4761-80B9-22DC35DA8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62CEDA-F82A-4F4E-A197-FC6A9BA9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1D2B4-1C08-4889-92DB-2E4766CE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478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98089B-BA95-4557-B43B-9A33A831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3BB37-43E6-485B-B2FA-C4F3B5EC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41CC0-049C-4338-9249-E38927D9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707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C3D30-3E60-4A0D-8907-606AEF05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46245-F421-4A57-A5D0-CCB7FC52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AF4D7-C371-4000-91C2-A40F135B2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E424D-BBB9-482D-BB63-B43F9598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95DD7-4FF9-44D3-BF9E-768CBDCD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C500C-1C0A-4E8D-90B2-186866A5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639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FDC85-41EC-475A-A3E9-6A192816D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194C46-A484-4114-9FAD-B8403A103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0798B5-E8BB-4F7E-B684-E4800AD07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3C125-965A-4374-94F3-D88509171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A3828-B9D6-4C7A-BE36-DFBC7CA6D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34732-7374-448F-8F38-EB77F804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80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78CA1A-B08F-4855-A4D9-04905877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4F7D7-E44B-4DD6-8499-8B5ED8720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CF4DF-F2AB-4F6C-A35A-0A413CB4E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394A3-C4B3-44A6-B16E-0CB32950B9FC}" type="datetimeFigureOut">
              <a:rPr lang="en-NZ" smtClean="0"/>
              <a:t>12/09/2019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BC47C-2F5D-4366-8958-C5400E4D7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04D8E-E23D-459D-93E5-2798BED7A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C8D6F-5FC7-4FED-8554-9DFC75F90B1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539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Update CHES/</a:t>
            </a:r>
            <a:r>
              <a:rPr lang="en-NZ" dirty="0" err="1"/>
              <a:t>TopNet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54667" y="1563864"/>
            <a:ext cx="9121423" cy="4374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/>
              <a:t>CHES:</a:t>
            </a:r>
          </a:p>
          <a:p>
            <a:r>
              <a:rPr lang="en-NZ" dirty="0"/>
              <a:t>Working version of CHES, populated with national uncalibrated model output. </a:t>
            </a:r>
          </a:p>
          <a:p>
            <a:pPr marL="0" indent="0">
              <a:buNone/>
            </a:pPr>
            <a:r>
              <a:rPr lang="en-NZ" dirty="0" err="1"/>
              <a:t>TopNet</a:t>
            </a:r>
            <a:r>
              <a:rPr lang="en-NZ" dirty="0"/>
              <a:t>:</a:t>
            </a:r>
          </a:p>
          <a:p>
            <a:r>
              <a:rPr lang="en-NZ" dirty="0"/>
              <a:t>Calibrations for </a:t>
            </a:r>
            <a:r>
              <a:rPr lang="en-NZ" dirty="0" err="1"/>
              <a:t>Chatto</a:t>
            </a:r>
            <a:r>
              <a:rPr lang="en-NZ" dirty="0"/>
              <a:t>, </a:t>
            </a:r>
            <a:r>
              <a:rPr lang="en-NZ" dirty="0" err="1"/>
              <a:t>Thomsons</a:t>
            </a:r>
            <a:r>
              <a:rPr lang="en-NZ" dirty="0"/>
              <a:t>, Lauder and Dunstan completed. </a:t>
            </a:r>
          </a:p>
          <a:p>
            <a:r>
              <a:rPr lang="en-NZ" dirty="0" err="1"/>
              <a:t>TopNet</a:t>
            </a:r>
            <a:r>
              <a:rPr lang="en-NZ" dirty="0"/>
              <a:t> fit for purpose of advancing to CHES implementation. </a:t>
            </a:r>
          </a:p>
          <a:p>
            <a:r>
              <a:rPr lang="en-NZ" dirty="0"/>
              <a:t>Model output natural flows everywhere in the catchment from 1972</a:t>
            </a: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7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596" y="205178"/>
            <a:ext cx="10515600" cy="1325563"/>
          </a:xfrm>
        </p:spPr>
        <p:txBody>
          <a:bodyPr/>
          <a:lstStyle/>
          <a:p>
            <a:r>
              <a:rPr lang="en-NZ" dirty="0"/>
              <a:t>Project timeline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6ED1AC4F-FE40-402A-B4B7-5BE9BF0D74B7}"/>
              </a:ext>
            </a:extLst>
          </p:cNvPr>
          <p:cNvCxnSpPr>
            <a:cxnSpLocks/>
          </p:cNvCxnSpPr>
          <p:nvPr/>
        </p:nvCxnSpPr>
        <p:spPr>
          <a:xfrm>
            <a:off x="2100701" y="1984041"/>
            <a:ext cx="7817686" cy="446449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2A0B527-63E4-4E2A-B923-8BAE6A23EC2D}"/>
              </a:ext>
            </a:extLst>
          </p:cNvPr>
          <p:cNvSpPr txBox="1"/>
          <p:nvPr/>
        </p:nvSpPr>
        <p:spPr>
          <a:xfrm>
            <a:off x="856859" y="1451910"/>
            <a:ext cx="1243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/>
              <a:t>Previous </a:t>
            </a:r>
          </a:p>
          <a:p>
            <a:r>
              <a:rPr lang="en-NZ" sz="1600" dirty="0"/>
              <a:t>community</a:t>
            </a:r>
          </a:p>
          <a:p>
            <a:r>
              <a:rPr lang="en-NZ" sz="1600" dirty="0"/>
              <a:t>engagement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071EB9-95AE-49D8-9258-A9A54C791CC6}"/>
              </a:ext>
            </a:extLst>
          </p:cNvPr>
          <p:cNvSpPr txBox="1"/>
          <p:nvPr/>
        </p:nvSpPr>
        <p:spPr>
          <a:xfrm>
            <a:off x="2100701" y="1624595"/>
            <a:ext cx="1213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/>
              <a:t>12 July MRG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99614E-96E3-4546-A4FA-68A07396DAA4}"/>
              </a:ext>
            </a:extLst>
          </p:cNvPr>
          <p:cNvSpPr txBox="1"/>
          <p:nvPr/>
        </p:nvSpPr>
        <p:spPr>
          <a:xfrm>
            <a:off x="3448593" y="1908558"/>
            <a:ext cx="29055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/>
              <a:t>8 Aug MRG – Kai </a:t>
            </a:r>
            <a:r>
              <a:rPr lang="en-NZ" sz="1600" dirty="0" err="1"/>
              <a:t>Tahu</a:t>
            </a:r>
            <a:r>
              <a:rPr lang="en-NZ" sz="1600" dirty="0"/>
              <a:t> 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8207D6-8FB1-444F-ADA8-0D7DC8105195}"/>
              </a:ext>
            </a:extLst>
          </p:cNvPr>
          <p:cNvSpPr txBox="1"/>
          <p:nvPr/>
        </p:nvSpPr>
        <p:spPr>
          <a:xfrm>
            <a:off x="856859" y="2401938"/>
            <a:ext cx="3299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>
                <a:solidFill>
                  <a:schemeClr val="bg1">
                    <a:lumMod val="50000"/>
                  </a:schemeClr>
                </a:solidFill>
              </a:rPr>
              <a:t>Early Sept– NIWA models completed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E98F4D-281C-4F32-9321-2E2C1DB6A592}"/>
              </a:ext>
            </a:extLst>
          </p:cNvPr>
          <p:cNvSpPr txBox="1"/>
          <p:nvPr/>
        </p:nvSpPr>
        <p:spPr>
          <a:xfrm>
            <a:off x="4950095" y="2264310"/>
            <a:ext cx="572919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NZ" sz="1600" b="1" dirty="0"/>
              <a:t>11 Sept – MRG – History of water use and conservation values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4ED2222-ED1A-45DA-B5C6-47290B3E0E1C}"/>
              </a:ext>
            </a:extLst>
          </p:cNvPr>
          <p:cNvSpPr txBox="1"/>
          <p:nvPr/>
        </p:nvSpPr>
        <p:spPr>
          <a:xfrm>
            <a:off x="788988" y="2852032"/>
            <a:ext cx="44723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1600" dirty="0">
                <a:solidFill>
                  <a:schemeClr val="bg1">
                    <a:lumMod val="50000"/>
                  </a:schemeClr>
                </a:solidFill>
              </a:rPr>
              <a:t>26 &amp; 27 Sept – Values and futures consultation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4DBECF2-861D-43BA-8524-F7B534DD3CCA}"/>
              </a:ext>
            </a:extLst>
          </p:cNvPr>
          <p:cNvSpPr txBox="1"/>
          <p:nvPr/>
        </p:nvSpPr>
        <p:spPr>
          <a:xfrm>
            <a:off x="5513335" y="2917637"/>
            <a:ext cx="3554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/>
              <a:t>15 Oct – MRG – Hydrological modelling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FE1844-9897-43F3-A76C-C1527CE8F57B}"/>
              </a:ext>
            </a:extLst>
          </p:cNvPr>
          <p:cNvSpPr txBox="1"/>
          <p:nvPr/>
        </p:nvSpPr>
        <p:spPr>
          <a:xfrm>
            <a:off x="587314" y="3305332"/>
            <a:ext cx="5057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NZ" sz="1600" dirty="0">
                <a:solidFill>
                  <a:schemeClr val="bg1">
                    <a:lumMod val="50000"/>
                  </a:schemeClr>
                </a:solidFill>
              </a:rPr>
              <a:t>Oct – Analyse community and stakeholder feedback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C35F99C-05BC-4BAE-BEF0-A359B5F2A622}"/>
              </a:ext>
            </a:extLst>
          </p:cNvPr>
          <p:cNvSpPr txBox="1"/>
          <p:nvPr/>
        </p:nvSpPr>
        <p:spPr>
          <a:xfrm>
            <a:off x="5971293" y="3557606"/>
            <a:ext cx="40787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/>
              <a:t>19 Nov – MRG – Values consultation feedback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CDF238-E4FB-4B05-B962-3E990711D880}"/>
              </a:ext>
            </a:extLst>
          </p:cNvPr>
          <p:cNvSpPr txBox="1"/>
          <p:nvPr/>
        </p:nvSpPr>
        <p:spPr>
          <a:xfrm>
            <a:off x="1774544" y="3877735"/>
            <a:ext cx="562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chemeClr val="bg1">
                    <a:lumMod val="50000"/>
                  </a:schemeClr>
                </a:solidFill>
              </a:rPr>
              <a:t>Nov to April - Technical work programme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8121F7-1A40-40E6-BB88-E097C5962C40}"/>
              </a:ext>
            </a:extLst>
          </p:cNvPr>
          <p:cNvSpPr txBox="1"/>
          <p:nvPr/>
        </p:nvSpPr>
        <p:spPr>
          <a:xfrm>
            <a:off x="4020442" y="5411261"/>
            <a:ext cx="21671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dirty="0">
                <a:solidFill>
                  <a:schemeClr val="bg1">
                    <a:lumMod val="50000"/>
                  </a:schemeClr>
                </a:solidFill>
              </a:rPr>
              <a:t>March-Jun Plan drafting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3FE31D-26DA-41ED-8CC9-993B2291BBD9}"/>
              </a:ext>
            </a:extLst>
          </p:cNvPr>
          <p:cNvSpPr txBox="1"/>
          <p:nvPr/>
        </p:nvSpPr>
        <p:spPr>
          <a:xfrm>
            <a:off x="10050038" y="603546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/>
              <a:t>August 2020 - Plan notification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85B7A0-FC7B-45C0-9F9E-4D2BB96A88C1}"/>
              </a:ext>
            </a:extLst>
          </p:cNvPr>
          <p:cNvSpPr txBox="1"/>
          <p:nvPr/>
        </p:nvSpPr>
        <p:spPr>
          <a:xfrm>
            <a:off x="6192266" y="4256328"/>
            <a:ext cx="6121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/>
              <a:t>Dec to March – MRG – Scenario development &amp; Manuherekia Choices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8A808F-EE15-4593-B6B2-7E567EBEFC08}"/>
              </a:ext>
            </a:extLst>
          </p:cNvPr>
          <p:cNvSpPr txBox="1"/>
          <p:nvPr/>
        </p:nvSpPr>
        <p:spPr>
          <a:xfrm>
            <a:off x="7157208" y="5292091"/>
            <a:ext cx="4059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600" b="1" dirty="0"/>
              <a:t>May – MRG – Manuherekia Choices Feedback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E01B10-A383-4047-BF01-81ACA4AA2904}"/>
              </a:ext>
            </a:extLst>
          </p:cNvPr>
          <p:cNvSpPr txBox="1"/>
          <p:nvPr/>
        </p:nvSpPr>
        <p:spPr>
          <a:xfrm>
            <a:off x="1893846" y="4496558"/>
            <a:ext cx="3921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>
                <a:solidFill>
                  <a:schemeClr val="bg1">
                    <a:lumMod val="50000"/>
                  </a:schemeClr>
                </a:solidFill>
              </a:rPr>
              <a:t>April – Consultation on Manuherekia Choices</a:t>
            </a:r>
          </a:p>
        </p:txBody>
      </p:sp>
    </p:spTree>
    <p:extLst>
      <p:ext uri="{BB962C8B-B14F-4D97-AF65-F5344CB8AC3E}">
        <p14:creationId xmlns:p14="http://schemas.microsoft.com/office/powerpoint/2010/main" val="239978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Project timeline – MRG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484784"/>
            <a:ext cx="9558146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12 July – Introductions &amp; work programme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8 August – State of Environment – history/culture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b="1" dirty="0">
                <a:solidFill>
                  <a:srgbClr val="002060"/>
                </a:solidFill>
              </a:rPr>
              <a:t>11 September – MRL learnings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15 October – Hydrological modelling explained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19 November – Feedback on community values and futures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December to March 2020 – Scenario development (Manuherekia Choices)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>
                <a:solidFill>
                  <a:srgbClr val="002060"/>
                </a:solidFill>
              </a:rPr>
              <a:t>May 2020 - Manuherekia Choices feedback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NZ" dirty="0"/>
              <a:t>June/July 2020 – Plan provisions</a:t>
            </a:r>
          </a:p>
        </p:txBody>
      </p:sp>
    </p:spTree>
    <p:extLst>
      <p:ext uri="{BB962C8B-B14F-4D97-AF65-F5344CB8AC3E}">
        <p14:creationId xmlns:p14="http://schemas.microsoft.com/office/powerpoint/2010/main" val="57970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Consultation on values and futures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85245" y="1792288"/>
            <a:ext cx="8048978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The sessions:</a:t>
            </a:r>
          </a:p>
          <a:p>
            <a:pPr marL="722313" indent="-722313"/>
            <a:r>
              <a:rPr lang="en-NZ" dirty="0"/>
              <a:t>Thursday 26 Sept: </a:t>
            </a:r>
            <a:r>
              <a:rPr lang="en-NZ" dirty="0" err="1"/>
              <a:t>Omakau</a:t>
            </a:r>
            <a:r>
              <a:rPr lang="en-NZ" dirty="0"/>
              <a:t> Hall at 12:30pm and 7:00pm.</a:t>
            </a:r>
          </a:p>
          <a:p>
            <a:pPr marL="722313" indent="-722313"/>
            <a:r>
              <a:rPr lang="en-NZ" dirty="0"/>
              <a:t>Friday 27 Sept: Alexandra Freemason Hall, </a:t>
            </a:r>
            <a:r>
              <a:rPr lang="en-NZ" dirty="0" err="1"/>
              <a:t>Tarbet</a:t>
            </a:r>
            <a:r>
              <a:rPr lang="en-NZ" dirty="0"/>
              <a:t> St, at 12:30 and 4:00pm</a:t>
            </a:r>
          </a:p>
          <a:p>
            <a:pPr marL="722313" indent="-722313"/>
            <a:r>
              <a:rPr lang="en-NZ" dirty="0"/>
              <a:t>Short presentation followed by facilitated discussion around community values. </a:t>
            </a:r>
          </a:p>
          <a:p>
            <a:pPr marL="722313" indent="-722313"/>
            <a:r>
              <a:rPr lang="en-NZ" dirty="0"/>
              <a:t>1.5 hours duration. </a:t>
            </a:r>
          </a:p>
          <a:p>
            <a:pPr marL="0" indent="0">
              <a:buNone/>
            </a:pPr>
            <a:endParaRPr lang="en-NZ" dirty="0"/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Consultation on values and futures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86845" y="1755776"/>
            <a:ext cx="8873066" cy="4103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Group discussion</a:t>
            </a:r>
          </a:p>
          <a:p>
            <a:pPr marL="722313" indent="-722313"/>
            <a:r>
              <a:rPr lang="en-NZ" dirty="0"/>
              <a:t>Groups of 8 to 10 people + facilitator(s)</a:t>
            </a:r>
          </a:p>
          <a:p>
            <a:pPr marL="722313" indent="-722313"/>
            <a:r>
              <a:rPr lang="en-NZ" dirty="0"/>
              <a:t>Two questions:</a:t>
            </a:r>
          </a:p>
          <a:p>
            <a:pPr marL="1179513" lvl="1" indent="-457200">
              <a:buFont typeface="Wingdings" panose="05000000000000000000" pitchFamily="2" charset="2"/>
              <a:buChar char="Ø"/>
            </a:pPr>
            <a:r>
              <a:rPr lang="en-NZ" dirty="0"/>
              <a:t>What are the values that are important to you?</a:t>
            </a:r>
          </a:p>
          <a:p>
            <a:pPr marL="1179513" lvl="1" indent="-457200">
              <a:buFont typeface="Wingdings" panose="05000000000000000000" pitchFamily="2" charset="2"/>
              <a:buChar char="Ø"/>
            </a:pPr>
            <a:r>
              <a:rPr lang="en-NZ" dirty="0"/>
              <a:t>What would you like to see in the future?</a:t>
            </a:r>
          </a:p>
          <a:p>
            <a:pPr marL="722313" indent="-722313"/>
            <a:r>
              <a:rPr lang="en-NZ" dirty="0"/>
              <a:t>Report back </a:t>
            </a:r>
          </a:p>
          <a:p>
            <a:pPr marL="722313" indent="-722313"/>
            <a:r>
              <a:rPr lang="en-NZ" dirty="0"/>
              <a:t>Each group gets a map to prompt discussion and record values</a:t>
            </a: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6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Consultation on values and futures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57778" y="1936398"/>
            <a:ext cx="8048978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600" dirty="0"/>
              <a:t>Role of facilitator</a:t>
            </a:r>
          </a:p>
          <a:p>
            <a:pPr marL="722313" indent="-722313"/>
            <a:r>
              <a:rPr lang="en-NZ" sz="3600" dirty="0"/>
              <a:t>Invite people to actively participate</a:t>
            </a:r>
          </a:p>
          <a:p>
            <a:pPr marL="722313" indent="-722313"/>
            <a:r>
              <a:rPr lang="en-NZ" sz="3600" dirty="0"/>
              <a:t>Ensure discussions are recorded </a:t>
            </a:r>
          </a:p>
          <a:p>
            <a:pPr marL="722313" indent="-722313"/>
            <a:r>
              <a:rPr lang="en-NZ" sz="3600" dirty="0"/>
              <a:t>Keep time </a:t>
            </a:r>
          </a:p>
          <a:p>
            <a:pPr marL="722313" indent="-722313"/>
            <a:r>
              <a:rPr lang="en-NZ" sz="3600" dirty="0"/>
              <a:t>Manage discussions &amp; people </a:t>
            </a:r>
          </a:p>
          <a:p>
            <a:pPr>
              <a:buFont typeface="Wingdings" panose="05000000000000000000" pitchFamily="2" charset="2"/>
              <a:buChar char="§"/>
            </a:pPr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3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4B413F916FD443D397C32D1E531FC4F9" version="1.0.0">
  <systemFields>
    <field name="Objective-Id">
      <value order="0">A1270988</value>
    </field>
    <field name="Objective-Title">
      <value order="0">MRG September update on timelines and consultation 2019</value>
    </field>
    <field name="Objective-Description">
      <value order="0"/>
    </field>
    <field name="Objective-CreationStamp">
      <value order="0">2019-09-10T03:19:03Z</value>
    </field>
    <field name="Objective-IsApproved">
      <value order="0">false</value>
    </field>
    <field name="Objective-IsPublished">
      <value order="0">true</value>
    </field>
    <field name="Objective-DatePublished">
      <value order="0">2019-09-11T23:33:05Z</value>
    </field>
    <field name="Objective-ModificationStamp">
      <value order="0">2019-09-11T23:33:05Z</value>
    </field>
    <field name="Objective-Owner">
      <value order="0">Tom De Pelsemaeker</value>
    </field>
    <field name="Objective-Path">
      <value order="0">ORC Global Folder:File Plan:Strategy, Policy and Science:Policy Development:Full Review of Water Plan:4 - Manuherekia:A.1 MRG - General</value>
    </field>
    <field name="Objective-Parent">
      <value order="0">A.1 MRG - General</value>
    </field>
    <field name="Objective-State">
      <value order="0">Published</value>
    </field>
    <field name="Objective-VersionId">
      <value order="0">vA2137950</value>
    </field>
    <field name="Objective-Version">
      <value order="0">2.0</value>
    </field>
    <field name="Objective-VersionNumber">
      <value order="0">2</value>
    </field>
    <field name="Objective-VersionComment">
      <value order="0"/>
    </field>
    <field name="Objective-FileNumber">
      <value order="0">qA67210</value>
    </field>
    <field name="Objective-Classification">
      <value order="0">Restricted</value>
    </field>
    <field name="Objective-Caveats">
      <value order="0"/>
    </field>
  </systemFields>
  <catalogues>
    <catalogue name="Multimedia Document Type Catalogue" type="type" ori="id:cA34">
      <field name="Objective-Multimedia Type">
        <value order="0">Presentation</value>
      </field>
      <field name="Objective-Consent File Number">
        <value order="0"/>
      </field>
      <field name="Objective-Contact First Name">
        <value order="0"/>
      </field>
      <field name="Objective-Contact Last Name">
        <value order="0"/>
      </field>
      <field name="Objective-Compliance Category">
        <value order="0"/>
      </field>
      <field name="Objective-Consent Categor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4B413F916FD443D397C32D1E531FC4F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387</Words>
  <Application>Microsoft Office PowerPoint</Application>
  <PresentationFormat>Widescreen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Update CHES/TopNet</vt:lpstr>
      <vt:lpstr>Project timeline</vt:lpstr>
      <vt:lpstr>Project timeline – MRG Meetings</vt:lpstr>
      <vt:lpstr>Consultation on values and futures </vt:lpstr>
      <vt:lpstr>Consultation on values and futures </vt:lpstr>
      <vt:lpstr>Consultation on values and futures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Manuherikia Catchment Plan Making</dc:title>
  <dc:creator>Tom De Pelsemaeker</dc:creator>
  <cp:lastModifiedBy>Tom De Pelsemaeker</cp:lastModifiedBy>
  <cp:revision>12</cp:revision>
  <dcterms:created xsi:type="dcterms:W3CDTF">2019-09-10T00:15:39Z</dcterms:created>
  <dcterms:modified xsi:type="dcterms:W3CDTF">2019-09-11T23:32:52Z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A1270988</vt:lpwstr>
  </property>
  <property fmtid="{D5CDD505-2E9C-101B-9397-08002B2CF9AE}" pid="4" name="Objective-Title">
    <vt:lpwstr>MRG September update on timelines and consultation 2019</vt:lpwstr>
  </property>
  <property fmtid="{D5CDD505-2E9C-101B-9397-08002B2CF9AE}" pid="5" name="Objective-Description">
    <vt:lpwstr/>
  </property>
  <property fmtid="{D5CDD505-2E9C-101B-9397-08002B2CF9AE}" pid="6" name="Objective-CreationStamp">
    <vt:filetime>2019-09-10T03:21:49Z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2019-09-11T23:33:05Z</vt:filetime>
  </property>
  <property fmtid="{D5CDD505-2E9C-101B-9397-08002B2CF9AE}" pid="10" name="Objective-ModificationStamp">
    <vt:filetime>2019-09-11T23:33:05Z</vt:filetime>
  </property>
  <property fmtid="{D5CDD505-2E9C-101B-9397-08002B2CF9AE}" pid="11" name="Objective-Owner">
    <vt:lpwstr>Tom De Pelsemaeker</vt:lpwstr>
  </property>
  <property fmtid="{D5CDD505-2E9C-101B-9397-08002B2CF9AE}" pid="12" name="Objective-Path">
    <vt:lpwstr>ORC Global Folder:File Plan:Strategy, Policy and Science:Policy Development:Full Review of Water Plan:4 - Manuherekia:A.1 MRG - General:</vt:lpwstr>
  </property>
  <property fmtid="{D5CDD505-2E9C-101B-9397-08002B2CF9AE}" pid="13" name="Objective-Parent">
    <vt:lpwstr>A.1 MRG - General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vA2137950</vt:lpwstr>
  </property>
  <property fmtid="{D5CDD505-2E9C-101B-9397-08002B2CF9AE}" pid="16" name="Objective-Version">
    <vt:lpwstr>2.0</vt:lpwstr>
  </property>
  <property fmtid="{D5CDD505-2E9C-101B-9397-08002B2CF9AE}" pid="17" name="Objective-VersionNumber">
    <vt:r8>2</vt:r8>
  </property>
  <property fmtid="{D5CDD505-2E9C-101B-9397-08002B2CF9AE}" pid="18" name="Objective-VersionComment">
    <vt:lpwstr/>
  </property>
  <property fmtid="{D5CDD505-2E9C-101B-9397-08002B2CF9AE}" pid="19" name="Objective-FileNumber">
    <vt:lpwstr>qA67210</vt:lpwstr>
  </property>
  <property fmtid="{D5CDD505-2E9C-101B-9397-08002B2CF9AE}" pid="20" name="Objective-Classification">
    <vt:lpwstr>[Inherited - Restricted]</vt:lpwstr>
  </property>
  <property fmtid="{D5CDD505-2E9C-101B-9397-08002B2CF9AE}" pid="21" name="Objective-Caveats">
    <vt:lpwstr/>
  </property>
  <property fmtid="{D5CDD505-2E9C-101B-9397-08002B2CF9AE}" pid="22" name="Objective-Multimedia Type">
    <vt:lpwstr>Presentation</vt:lpwstr>
  </property>
  <property fmtid="{D5CDD505-2E9C-101B-9397-08002B2CF9AE}" pid="23" name="Objective-Consent File Number">
    <vt:lpwstr/>
  </property>
  <property fmtid="{D5CDD505-2E9C-101B-9397-08002B2CF9AE}" pid="24" name="Objective-Contact First Name">
    <vt:lpwstr/>
  </property>
  <property fmtid="{D5CDD505-2E9C-101B-9397-08002B2CF9AE}" pid="25" name="Objective-Contact Last Name">
    <vt:lpwstr/>
  </property>
  <property fmtid="{D5CDD505-2E9C-101B-9397-08002B2CF9AE}" pid="26" name="Objective-Compliance Category">
    <vt:lpwstr/>
  </property>
  <property fmtid="{D5CDD505-2E9C-101B-9397-08002B2CF9AE}" pid="27" name="Objective-Consent Category">
    <vt:lpwstr/>
  </property>
  <property fmtid="{D5CDD505-2E9C-101B-9397-08002B2CF9AE}" pid="28" name="Objective-Comment">
    <vt:lpwstr/>
  </property>
</Properties>
</file>