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1285a12474344326"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59" r:id="rId6"/>
    <p:sldId id="277" r:id="rId7"/>
    <p:sldId id="260" r:id="rId8"/>
    <p:sldId id="261" r:id="rId9"/>
    <p:sldId id="278" r:id="rId10"/>
    <p:sldId id="276" r:id="rId11"/>
    <p:sldId id="262" r:id="rId12"/>
    <p:sldId id="263" r:id="rId13"/>
    <p:sldId id="264" r:id="rId14"/>
    <p:sldId id="265" r:id="rId15"/>
    <p:sldId id="279" r:id="rId16"/>
    <p:sldId id="266" r:id="rId17"/>
    <p:sldId id="267" r:id="rId18"/>
    <p:sldId id="268" r:id="rId19"/>
    <p:sldId id="269" r:id="rId20"/>
    <p:sldId id="270" r:id="rId21"/>
    <p:sldId id="271" r:id="rId22"/>
    <p:sldId id="272"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678" y="8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presProps" Target="pres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tableStyles" Target="tableStyle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heme" Target="theme/theme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viewProps" Target="viewProps.xml" Id="rId27" /><Relationship Type="http://schemas.openxmlformats.org/officeDocument/2006/relationships/customXml" Target="/customXML/item.xml" Id="R094c05bab8744f0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29BCCA98-8D37-48A6-9681-6D0253FFE62A}" type="datetimeFigureOut">
              <a:rPr lang="en-NZ" smtClean="0"/>
              <a:t>2/10/2019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22291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9BCCA98-8D37-48A6-9681-6D0253FFE62A}" type="datetimeFigureOut">
              <a:rPr lang="en-NZ" smtClean="0"/>
              <a:t>2/10/2019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35114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9BCCA98-8D37-48A6-9681-6D0253FFE62A}" type="datetimeFigureOut">
              <a:rPr lang="en-NZ" smtClean="0"/>
              <a:t>2/10/2019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283670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9BCCA98-8D37-48A6-9681-6D0253FFE62A}" type="datetimeFigureOut">
              <a:rPr lang="en-NZ" smtClean="0"/>
              <a:t>2/10/2019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187318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CCA98-8D37-48A6-9681-6D0253FFE62A}" type="datetimeFigureOut">
              <a:rPr lang="en-NZ" smtClean="0"/>
              <a:t>2/10/2019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358994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9BCCA98-8D37-48A6-9681-6D0253FFE62A}" type="datetimeFigureOut">
              <a:rPr lang="en-NZ" smtClean="0"/>
              <a:t>2/10/2019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111350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29BCCA98-8D37-48A6-9681-6D0253FFE62A}" type="datetimeFigureOut">
              <a:rPr lang="en-NZ" smtClean="0"/>
              <a:t>2/10/2019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1147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29BCCA98-8D37-48A6-9681-6D0253FFE62A}" type="datetimeFigureOut">
              <a:rPr lang="en-NZ" smtClean="0"/>
              <a:t>2/10/2019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37862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CCA98-8D37-48A6-9681-6D0253FFE62A}" type="datetimeFigureOut">
              <a:rPr lang="en-NZ" smtClean="0"/>
              <a:t>2/10/2019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27157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CCA98-8D37-48A6-9681-6D0253FFE62A}" type="datetimeFigureOut">
              <a:rPr lang="en-NZ" smtClean="0"/>
              <a:t>2/10/2019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258323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CCA98-8D37-48A6-9681-6D0253FFE62A}" type="datetimeFigureOut">
              <a:rPr lang="en-NZ" smtClean="0"/>
              <a:t>2/10/2019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577CFF2-A58C-4D0D-B604-B11435D9639C}" type="slidenum">
              <a:rPr lang="en-NZ" smtClean="0"/>
              <a:t>‹#›</a:t>
            </a:fld>
            <a:endParaRPr lang="en-NZ"/>
          </a:p>
        </p:txBody>
      </p:sp>
    </p:spTree>
    <p:extLst>
      <p:ext uri="{BB962C8B-B14F-4D97-AF65-F5344CB8AC3E}">
        <p14:creationId xmlns:p14="http://schemas.microsoft.com/office/powerpoint/2010/main" val="2598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CCA98-8D37-48A6-9681-6D0253FFE62A}" type="datetimeFigureOut">
              <a:rPr lang="en-NZ" smtClean="0"/>
              <a:t>2/10/2019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7CFF2-A58C-4D0D-B604-B11435D9639C}" type="slidenum">
              <a:rPr lang="en-NZ" smtClean="0"/>
              <a:t>‹#›</a:t>
            </a:fld>
            <a:endParaRPr lang="en-NZ"/>
          </a:p>
        </p:txBody>
      </p:sp>
    </p:spTree>
    <p:extLst>
      <p:ext uri="{BB962C8B-B14F-4D97-AF65-F5344CB8AC3E}">
        <p14:creationId xmlns:p14="http://schemas.microsoft.com/office/powerpoint/2010/main" val="286285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8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8718" y="619954"/>
            <a:ext cx="6773074" cy="5076000"/>
          </a:xfrm>
          <a:prstGeom prst="rect">
            <a:avLst/>
          </a:prstGeom>
          <a:effectLst>
            <a:softEdge rad="63500"/>
          </a:effectLst>
        </p:spPr>
      </p:pic>
      <p:sp>
        <p:nvSpPr>
          <p:cNvPr id="2" name="Title 1"/>
          <p:cNvSpPr>
            <a:spLocks noGrp="1"/>
          </p:cNvSpPr>
          <p:nvPr>
            <p:ph type="ctrTitle"/>
          </p:nvPr>
        </p:nvSpPr>
        <p:spPr/>
        <p:txBody>
          <a:bodyPr/>
          <a:lstStyle/>
          <a:p>
            <a:r>
              <a:rPr lang="en-NZ" b="1" dirty="0" err="1">
                <a:ln>
                  <a:solidFill>
                    <a:sysClr val="windowText" lastClr="000000"/>
                  </a:solidFill>
                </a:ln>
                <a:solidFill>
                  <a:schemeClr val="bg1"/>
                </a:solidFill>
              </a:rPr>
              <a:t>Manuherekia</a:t>
            </a:r>
            <a:r>
              <a:rPr lang="en-NZ" b="1" dirty="0">
                <a:ln>
                  <a:solidFill>
                    <a:sysClr val="windowText" lastClr="000000"/>
                  </a:solidFill>
                </a:ln>
                <a:solidFill>
                  <a:schemeClr val="bg1"/>
                </a:solidFill>
              </a:rPr>
              <a:t> River Catchment</a:t>
            </a:r>
          </a:p>
        </p:txBody>
      </p:sp>
      <p:sp>
        <p:nvSpPr>
          <p:cNvPr id="3" name="Subtitle 2"/>
          <p:cNvSpPr>
            <a:spLocks noGrp="1"/>
          </p:cNvSpPr>
          <p:nvPr>
            <p:ph type="subTitle" idx="1"/>
          </p:nvPr>
        </p:nvSpPr>
        <p:spPr/>
        <p:txBody>
          <a:bodyPr/>
          <a:lstStyle/>
          <a:p>
            <a:r>
              <a:rPr lang="en-NZ" b="1" dirty="0">
                <a:ln>
                  <a:solidFill>
                    <a:sysClr val="windowText" lastClr="000000"/>
                  </a:solidFill>
                </a:ln>
                <a:solidFill>
                  <a:schemeClr val="bg1"/>
                </a:solidFill>
              </a:rPr>
              <a:t>Ōtākou Marae</a:t>
            </a:r>
          </a:p>
          <a:p>
            <a:r>
              <a:rPr lang="en-NZ" b="1" dirty="0">
                <a:ln>
                  <a:solidFill>
                    <a:sysClr val="windowText" lastClr="000000"/>
                  </a:solidFill>
                </a:ln>
                <a:solidFill>
                  <a:schemeClr val="bg1"/>
                </a:solidFill>
              </a:rPr>
              <a:t>8</a:t>
            </a:r>
            <a:r>
              <a:rPr lang="en-NZ" b="1" baseline="30000" dirty="0">
                <a:ln>
                  <a:solidFill>
                    <a:sysClr val="windowText" lastClr="000000"/>
                  </a:solidFill>
                </a:ln>
                <a:solidFill>
                  <a:schemeClr val="bg1"/>
                </a:solidFill>
              </a:rPr>
              <a:t>th</a:t>
            </a:r>
            <a:r>
              <a:rPr lang="en-NZ" b="1" dirty="0">
                <a:ln>
                  <a:solidFill>
                    <a:sysClr val="windowText" lastClr="000000"/>
                  </a:solidFill>
                </a:ln>
                <a:solidFill>
                  <a:schemeClr val="bg1"/>
                </a:solidFill>
              </a:rPr>
              <a:t> August 2019</a:t>
            </a:r>
          </a:p>
          <a:p>
            <a:r>
              <a:rPr lang="en-NZ" b="1" dirty="0" err="1">
                <a:ln>
                  <a:solidFill>
                    <a:sysClr val="windowText" lastClr="000000"/>
                  </a:solidFill>
                </a:ln>
                <a:solidFill>
                  <a:schemeClr val="bg1"/>
                </a:solidFill>
              </a:rPr>
              <a:t>Manuherekia</a:t>
            </a:r>
            <a:r>
              <a:rPr lang="en-NZ" b="1" dirty="0">
                <a:ln>
                  <a:solidFill>
                    <a:sysClr val="windowText" lastClr="000000"/>
                  </a:solidFill>
                </a:ln>
                <a:solidFill>
                  <a:schemeClr val="bg1"/>
                </a:solidFill>
              </a:rPr>
              <a:t> Reference Group</a:t>
            </a:r>
          </a:p>
        </p:txBody>
      </p:sp>
    </p:spTree>
    <p:extLst>
      <p:ext uri="{BB962C8B-B14F-4D97-AF65-F5344CB8AC3E}">
        <p14:creationId xmlns:p14="http://schemas.microsoft.com/office/powerpoint/2010/main" val="88434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91" y="315699"/>
            <a:ext cx="10515600" cy="833480"/>
          </a:xfrm>
        </p:spPr>
        <p:txBody>
          <a:bodyPr>
            <a:normAutofit/>
          </a:bodyPr>
          <a:lstStyle/>
          <a:p>
            <a:r>
              <a:rPr lang="en-NZ" b="1" dirty="0"/>
              <a:t>10.	Human Impact</a:t>
            </a:r>
          </a:p>
        </p:txBody>
      </p:sp>
      <p:sp>
        <p:nvSpPr>
          <p:cNvPr id="3" name="Content Placeholder 2"/>
          <p:cNvSpPr>
            <a:spLocks noGrp="1"/>
          </p:cNvSpPr>
          <p:nvPr>
            <p:ph idx="1"/>
          </p:nvPr>
        </p:nvSpPr>
        <p:spPr>
          <a:xfrm>
            <a:off x="838200" y="1149179"/>
            <a:ext cx="10245436" cy="1981948"/>
          </a:xfrm>
        </p:spPr>
        <p:txBody>
          <a:bodyPr>
            <a:normAutofit/>
          </a:bodyPr>
          <a:lstStyle/>
          <a:p>
            <a:pPr marL="0" indent="0">
              <a:buNone/>
            </a:pPr>
            <a:endParaRPr lang="en-NZ" sz="1000" dirty="0"/>
          </a:p>
          <a:p>
            <a:pPr marL="457200" indent="-457200">
              <a:buFont typeface="+mj-lt"/>
              <a:buAutoNum type="alphaLcParenR"/>
            </a:pPr>
            <a:r>
              <a:rPr lang="en-NZ" sz="2000" dirty="0" err="1"/>
              <a:t>Mātauraka</a:t>
            </a:r>
            <a:r>
              <a:rPr lang="en-NZ" sz="2000" dirty="0"/>
              <a:t> (</a:t>
            </a:r>
            <a:r>
              <a:rPr lang="en-NZ" sz="2000" dirty="0" err="1"/>
              <a:t>mātauranga</a:t>
            </a:r>
            <a:r>
              <a:rPr lang="en-NZ" sz="2000" dirty="0"/>
              <a:t>) or wisdom gained through experience, observation, and practice</a:t>
            </a:r>
          </a:p>
          <a:p>
            <a:pPr marL="457200" indent="-457200">
              <a:buFont typeface="+mj-lt"/>
              <a:buAutoNum type="alphaLcParenR"/>
            </a:pPr>
            <a:r>
              <a:rPr lang="en-NZ" sz="2000" dirty="0"/>
              <a:t>Informs the custom of use and protection of resources    </a:t>
            </a:r>
          </a:p>
          <a:p>
            <a:pPr marL="457200" indent="-457200">
              <a:buFont typeface="+mj-lt"/>
              <a:buAutoNum type="alphaLcParenR"/>
            </a:pPr>
            <a:r>
              <a:rPr lang="en-NZ" sz="2000" dirty="0"/>
              <a:t>Remembered in place names, legend, stories, </a:t>
            </a:r>
            <a:r>
              <a:rPr lang="en-NZ" sz="2000" dirty="0" err="1"/>
              <a:t>waiata</a:t>
            </a:r>
            <a:r>
              <a:rPr lang="en-NZ" sz="2000" dirty="0"/>
              <a:t> and the practice of customary use </a:t>
            </a:r>
          </a:p>
          <a:p>
            <a:pPr marL="457200" indent="-457200">
              <a:buFont typeface="+mj-lt"/>
              <a:buAutoNum type="alphaLcParenR"/>
            </a:pPr>
            <a:r>
              <a:rPr lang="en-NZ" sz="2000" dirty="0"/>
              <a:t>Reinforces the ethic of take enough for a feed, leave some for tomorrow</a:t>
            </a:r>
          </a:p>
          <a:p>
            <a:pPr marL="0" indent="0">
              <a:buNone/>
            </a:pPr>
            <a:endParaRPr lang="en-NZ" sz="1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419" y="3195782"/>
            <a:ext cx="4464000" cy="3348000"/>
          </a:xfrm>
          <a:prstGeom prst="rect">
            <a:avLst/>
          </a:prstGeom>
        </p:spPr>
      </p:pic>
    </p:spTree>
    <p:extLst>
      <p:ext uri="{BB962C8B-B14F-4D97-AF65-F5344CB8AC3E}">
        <p14:creationId xmlns:p14="http://schemas.microsoft.com/office/powerpoint/2010/main" val="188188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000" b="1" dirty="0"/>
              <a:t>11.	Traditional attributes of the </a:t>
            </a:r>
            <a:br>
              <a:rPr lang="en-NZ" sz="4000" b="1" dirty="0"/>
            </a:br>
            <a:r>
              <a:rPr lang="en-NZ" sz="4000" b="1" dirty="0" err="1"/>
              <a:t>Manuherekia</a:t>
            </a:r>
            <a:r>
              <a:rPr lang="en-NZ" sz="4000" b="1" dirty="0"/>
              <a:t> River Catchment</a:t>
            </a:r>
          </a:p>
        </p:txBody>
      </p:sp>
      <p:sp>
        <p:nvSpPr>
          <p:cNvPr id="3" name="Content Placeholder 2"/>
          <p:cNvSpPr>
            <a:spLocks noGrp="1"/>
          </p:cNvSpPr>
          <p:nvPr>
            <p:ph idx="1"/>
          </p:nvPr>
        </p:nvSpPr>
        <p:spPr>
          <a:xfrm>
            <a:off x="947057" y="1749425"/>
            <a:ext cx="10515600" cy="4351338"/>
          </a:xfrm>
        </p:spPr>
        <p:txBody>
          <a:bodyPr>
            <a:normAutofit lnSpcReduction="10000"/>
          </a:bodyPr>
          <a:lstStyle/>
          <a:p>
            <a:pPr marL="457200" indent="-457200">
              <a:buFont typeface="+mj-lt"/>
              <a:buAutoNum type="alphaLcParenR"/>
            </a:pPr>
            <a:r>
              <a:rPr lang="en-NZ" sz="2000" i="1" dirty="0"/>
              <a:t>Awa (rivers and streams); </a:t>
            </a:r>
          </a:p>
          <a:p>
            <a:pPr marL="457200" indent="-457200">
              <a:buFont typeface="+mj-lt"/>
              <a:buAutoNum type="alphaLcParenR"/>
            </a:pPr>
            <a:r>
              <a:rPr lang="en-NZ" sz="2000" i="1" dirty="0"/>
              <a:t>Ara </a:t>
            </a:r>
            <a:r>
              <a:rPr lang="en-NZ" sz="2000" i="1" dirty="0" err="1"/>
              <a:t>tawhito</a:t>
            </a:r>
            <a:r>
              <a:rPr lang="en-NZ" sz="2000" i="1" dirty="0"/>
              <a:t> (ancient trails); </a:t>
            </a:r>
          </a:p>
          <a:p>
            <a:pPr marL="457200" indent="-457200">
              <a:buFont typeface="+mj-lt"/>
              <a:buAutoNum type="alphaLcParenR"/>
            </a:pPr>
            <a:r>
              <a:rPr lang="en-NZ" sz="2000" i="1" dirty="0" err="1"/>
              <a:t>Taoka</a:t>
            </a:r>
            <a:r>
              <a:rPr lang="en-NZ" sz="2000" i="1" dirty="0"/>
              <a:t> species (mainly birds and fish); </a:t>
            </a:r>
          </a:p>
          <a:p>
            <a:pPr marL="457200" indent="-457200">
              <a:buFont typeface="+mj-lt"/>
              <a:buAutoNum type="alphaLcParenR"/>
            </a:pPr>
            <a:r>
              <a:rPr lang="en-NZ" sz="2000" i="1" dirty="0" err="1"/>
              <a:t>Mahika</a:t>
            </a:r>
            <a:r>
              <a:rPr lang="en-NZ" sz="2000" i="1" dirty="0"/>
              <a:t> Kai (places where resources including food were/are procured); </a:t>
            </a:r>
          </a:p>
          <a:p>
            <a:pPr marL="457200" indent="-457200">
              <a:buFont typeface="+mj-lt"/>
              <a:buAutoNum type="alphaLcParenR"/>
            </a:pPr>
            <a:r>
              <a:rPr lang="en-NZ" sz="2000" i="1" dirty="0" err="1"/>
              <a:t>Mauka</a:t>
            </a:r>
            <a:r>
              <a:rPr lang="en-NZ" sz="2000" i="1" dirty="0"/>
              <a:t> (important Mountains); </a:t>
            </a:r>
          </a:p>
          <a:p>
            <a:pPr marL="457200" indent="-457200">
              <a:buFont typeface="+mj-lt"/>
              <a:buAutoNum type="alphaLcParenR"/>
            </a:pPr>
            <a:r>
              <a:rPr lang="en-NZ" sz="2000" i="1" dirty="0" err="1"/>
              <a:t>Kāinga</a:t>
            </a:r>
            <a:r>
              <a:rPr lang="en-NZ" sz="2000" i="1" dirty="0"/>
              <a:t> Nohoanga (occupation, settlement sites); </a:t>
            </a:r>
          </a:p>
          <a:p>
            <a:pPr marL="457200" indent="-457200">
              <a:buFont typeface="+mj-lt"/>
              <a:buAutoNum type="alphaLcParenR"/>
            </a:pPr>
            <a:r>
              <a:rPr lang="en-NZ" sz="2000" i="1" dirty="0" err="1"/>
              <a:t>Ingoa</a:t>
            </a:r>
            <a:r>
              <a:rPr lang="en-NZ" sz="2000" i="1" dirty="0"/>
              <a:t> </a:t>
            </a:r>
            <a:r>
              <a:rPr lang="en-NZ" sz="2000" i="1" dirty="0" err="1"/>
              <a:t>Tawhito</a:t>
            </a:r>
            <a:r>
              <a:rPr lang="en-NZ" sz="2000" i="1" dirty="0"/>
              <a:t> (place names); </a:t>
            </a:r>
          </a:p>
          <a:p>
            <a:pPr marL="457200" indent="-457200">
              <a:buFont typeface="+mj-lt"/>
              <a:buAutoNum type="alphaLcParenR"/>
            </a:pPr>
            <a:r>
              <a:rPr lang="en-NZ" sz="2000" i="1" dirty="0"/>
              <a:t>Tauranga waka (landing sites); </a:t>
            </a:r>
          </a:p>
          <a:p>
            <a:pPr marL="457200" indent="-457200">
              <a:buFont typeface="+mj-lt"/>
              <a:buAutoNum type="alphaLcParenR"/>
            </a:pPr>
            <a:r>
              <a:rPr lang="en-NZ" sz="2000" i="1" dirty="0" err="1"/>
              <a:t>Landcover</a:t>
            </a:r>
            <a:r>
              <a:rPr lang="en-NZ" sz="2000" i="1" dirty="0"/>
              <a:t>; </a:t>
            </a:r>
          </a:p>
          <a:p>
            <a:pPr marL="457200" indent="-457200">
              <a:buFont typeface="+mj-lt"/>
              <a:buAutoNum type="alphaLcParenR"/>
            </a:pPr>
            <a:r>
              <a:rPr lang="en-NZ" sz="2000" i="1" dirty="0" err="1"/>
              <a:t>Puna</a:t>
            </a:r>
            <a:r>
              <a:rPr lang="en-NZ" sz="2000" i="1" dirty="0"/>
              <a:t> (springs); </a:t>
            </a:r>
          </a:p>
          <a:p>
            <a:pPr marL="457200" indent="-457200">
              <a:buFont typeface="+mj-lt"/>
              <a:buAutoNum type="alphaLcParenR"/>
            </a:pPr>
            <a:r>
              <a:rPr lang="en-NZ" sz="2000" i="1" dirty="0"/>
              <a:t>Repo raupō (wetlands and swamps). </a:t>
            </a:r>
          </a:p>
          <a:p>
            <a:pPr marL="0" indent="0">
              <a:buNone/>
            </a:pPr>
            <a:endParaRPr lang="en-NZ" sz="1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636" y="3315855"/>
            <a:ext cx="4272000" cy="3204000"/>
          </a:xfrm>
          <a:prstGeom prst="rect">
            <a:avLst/>
          </a:prstGeom>
        </p:spPr>
      </p:pic>
    </p:spTree>
    <p:extLst>
      <p:ext uri="{BB962C8B-B14F-4D97-AF65-F5344CB8AC3E}">
        <p14:creationId xmlns:p14="http://schemas.microsoft.com/office/powerpoint/2010/main" val="107997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82" y="160111"/>
            <a:ext cx="11242593" cy="5868000"/>
          </a:xfrm>
          <a:prstGeom prst="rect">
            <a:avLst/>
          </a:prstGeom>
          <a:noFill/>
          <a:ln>
            <a:noFill/>
          </a:ln>
        </p:spPr>
      </p:pic>
      <p:sp>
        <p:nvSpPr>
          <p:cNvPr id="6" name="TextBox 5"/>
          <p:cNvSpPr txBox="1"/>
          <p:nvPr/>
        </p:nvSpPr>
        <p:spPr>
          <a:xfrm>
            <a:off x="434109" y="6028111"/>
            <a:ext cx="4895273" cy="338554"/>
          </a:xfrm>
          <a:prstGeom prst="rect">
            <a:avLst/>
          </a:prstGeom>
          <a:noFill/>
        </p:spPr>
        <p:txBody>
          <a:bodyPr wrap="square" rtlCol="0">
            <a:spAutoFit/>
          </a:bodyPr>
          <a:lstStyle/>
          <a:p>
            <a:r>
              <a:rPr lang="en-NZ" sz="1600" b="1" i="1" dirty="0"/>
              <a:t>Traditional </a:t>
            </a:r>
            <a:r>
              <a:rPr lang="en-NZ" sz="1600" b="1" i="1" dirty="0" err="1"/>
              <a:t>Placenames</a:t>
            </a:r>
            <a:r>
              <a:rPr lang="en-NZ" sz="1600" b="1" i="1" dirty="0"/>
              <a:t> for </a:t>
            </a:r>
            <a:r>
              <a:rPr lang="en-NZ" sz="1600" b="1" i="1" dirty="0" err="1"/>
              <a:t>Manuherekia</a:t>
            </a:r>
            <a:r>
              <a:rPr lang="en-NZ" sz="1600" b="1" i="1" dirty="0"/>
              <a:t> catchment</a:t>
            </a:r>
            <a:endParaRPr lang="en-NZ" sz="1600" dirty="0"/>
          </a:p>
        </p:txBody>
      </p:sp>
    </p:spTree>
    <p:extLst>
      <p:ext uri="{BB962C8B-B14F-4D97-AF65-F5344CB8AC3E}">
        <p14:creationId xmlns:p14="http://schemas.microsoft.com/office/powerpoint/2010/main" val="55483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t>13.	Right to speak on Customary Interests</a:t>
            </a:r>
          </a:p>
        </p:txBody>
      </p:sp>
      <p:sp>
        <p:nvSpPr>
          <p:cNvPr id="3" name="Content Placeholder 2"/>
          <p:cNvSpPr>
            <a:spLocks noGrp="1"/>
          </p:cNvSpPr>
          <p:nvPr>
            <p:ph idx="1"/>
          </p:nvPr>
        </p:nvSpPr>
        <p:spPr>
          <a:xfrm>
            <a:off x="990600" y="2193966"/>
            <a:ext cx="10515600" cy="3546764"/>
          </a:xfrm>
        </p:spPr>
        <p:txBody>
          <a:bodyPr>
            <a:normAutofit/>
          </a:bodyPr>
          <a:lstStyle/>
          <a:p>
            <a:pPr marL="457200" indent="-457200">
              <a:buFont typeface="+mj-lt"/>
              <a:buAutoNum type="alphaLcParenR"/>
            </a:pPr>
            <a:r>
              <a:rPr lang="en-NZ" sz="2100" dirty="0" err="1"/>
              <a:t>Ko</a:t>
            </a:r>
            <a:r>
              <a:rPr lang="en-NZ" sz="2100" dirty="0"/>
              <a:t> </a:t>
            </a:r>
            <a:r>
              <a:rPr lang="en-NZ" sz="2100" dirty="0" err="1"/>
              <a:t>wai</a:t>
            </a:r>
            <a:r>
              <a:rPr lang="en-NZ" sz="2100" dirty="0"/>
              <a:t> </a:t>
            </a:r>
            <a:r>
              <a:rPr lang="en-NZ" sz="2100" dirty="0" err="1"/>
              <a:t>nō</a:t>
            </a:r>
            <a:r>
              <a:rPr lang="en-NZ" sz="2100" dirty="0"/>
              <a:t> </a:t>
            </a:r>
            <a:r>
              <a:rPr lang="en-NZ" sz="2100" dirty="0" err="1"/>
              <a:t>hea</a:t>
            </a:r>
            <a:r>
              <a:rPr lang="en-NZ" sz="2100" dirty="0"/>
              <a:t>? – who am I and what right do I have to kōrero on the subject?</a:t>
            </a:r>
          </a:p>
          <a:p>
            <a:pPr marL="457200" indent="-457200">
              <a:buFont typeface="+mj-lt"/>
              <a:buAutoNum type="alphaLcParenR"/>
            </a:pPr>
            <a:endParaRPr lang="en-NZ" sz="2100" dirty="0"/>
          </a:p>
          <a:p>
            <a:pPr marL="457200" indent="-457200">
              <a:buFont typeface="+mj-lt"/>
              <a:buAutoNum type="alphaLcParenR"/>
            </a:pPr>
            <a:r>
              <a:rPr lang="en-NZ" sz="2100" dirty="0"/>
              <a:t>I am of the Ōtākou </a:t>
            </a:r>
            <a:r>
              <a:rPr lang="en-NZ" sz="2100" dirty="0" err="1"/>
              <a:t>hapū</a:t>
            </a:r>
            <a:r>
              <a:rPr lang="en-NZ" sz="2100" dirty="0"/>
              <a:t> Kāi Te </a:t>
            </a:r>
            <a:r>
              <a:rPr lang="en-NZ" sz="2100" dirty="0" err="1"/>
              <a:t>Pahi</a:t>
            </a:r>
            <a:r>
              <a:rPr lang="en-NZ" sz="2100" dirty="0"/>
              <a:t>, who are among the </a:t>
            </a:r>
            <a:r>
              <a:rPr lang="en-NZ" sz="2100" dirty="0" err="1"/>
              <a:t>hapū</a:t>
            </a:r>
            <a:r>
              <a:rPr lang="en-NZ" sz="2100" dirty="0"/>
              <a:t> (from Moeraki, Puketeraki, Ōtākou &amp; Hokonui) who hold customary rights in the interior of Otago</a:t>
            </a:r>
          </a:p>
          <a:p>
            <a:pPr marL="457200" indent="-457200">
              <a:buFont typeface="+mj-lt"/>
              <a:buAutoNum type="alphaLcParenR"/>
            </a:pPr>
            <a:endParaRPr lang="en-NZ" sz="2100" dirty="0"/>
          </a:p>
          <a:p>
            <a:pPr marL="457200" indent="-457200">
              <a:buFont typeface="+mj-lt"/>
              <a:buAutoNum type="alphaLcParenR"/>
            </a:pPr>
            <a:r>
              <a:rPr lang="en-NZ" sz="2100" dirty="0"/>
              <a:t>Rights exercised by the forbears over the centuries</a:t>
            </a:r>
          </a:p>
          <a:p>
            <a:pPr marL="457200" indent="-457200">
              <a:buFont typeface="+mj-lt"/>
              <a:buAutoNum type="alphaLcParenR"/>
            </a:pPr>
            <a:endParaRPr lang="en-NZ" sz="2100" dirty="0"/>
          </a:p>
          <a:p>
            <a:pPr marL="457200" indent="-457200">
              <a:buFont typeface="+mj-lt"/>
              <a:buAutoNum type="alphaLcParenR"/>
            </a:pPr>
            <a:r>
              <a:rPr lang="en-NZ" sz="2100" dirty="0"/>
              <a:t>Rights originally defined through either discovery or naming the land or conquest or marriage or gifting, rights not ceded to date</a:t>
            </a:r>
          </a:p>
          <a:p>
            <a:pPr marL="0" indent="0">
              <a:buNone/>
            </a:pPr>
            <a:endParaRPr lang="en-NZ" sz="1900" dirty="0"/>
          </a:p>
        </p:txBody>
      </p:sp>
    </p:spTree>
    <p:extLst>
      <p:ext uri="{BB962C8B-B14F-4D97-AF65-F5344CB8AC3E}">
        <p14:creationId xmlns:p14="http://schemas.microsoft.com/office/powerpoint/2010/main" val="9962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normAutofit/>
          </a:bodyPr>
          <a:lstStyle/>
          <a:p>
            <a:r>
              <a:rPr lang="en-NZ" b="1" dirty="0"/>
              <a:t>14.	Te Mana o Te Wai (NPSFM 2017)</a:t>
            </a:r>
          </a:p>
        </p:txBody>
      </p:sp>
      <p:sp>
        <p:nvSpPr>
          <p:cNvPr id="3" name="Content Placeholder 2"/>
          <p:cNvSpPr>
            <a:spLocks noGrp="1"/>
          </p:cNvSpPr>
          <p:nvPr>
            <p:ph idx="1"/>
          </p:nvPr>
        </p:nvSpPr>
        <p:spPr>
          <a:xfrm>
            <a:off x="838200" y="1330036"/>
            <a:ext cx="5171831" cy="4039133"/>
          </a:xfrm>
        </p:spPr>
        <p:txBody>
          <a:bodyPr>
            <a:normAutofit/>
          </a:bodyPr>
          <a:lstStyle/>
          <a:p>
            <a:pPr marL="0" indent="0">
              <a:buNone/>
            </a:pPr>
            <a:r>
              <a:rPr lang="en-NZ" sz="2100" dirty="0"/>
              <a:t>The concept “Te Mana o Te Wai” sits comfortably into the cultural world view </a:t>
            </a:r>
          </a:p>
          <a:p>
            <a:pPr marL="0" indent="0">
              <a:buNone/>
            </a:pPr>
            <a:r>
              <a:rPr lang="en-NZ" sz="2100" dirty="0"/>
              <a:t>The NPSFM require consideration and recognition of the interconnections between water and the broader environment: </a:t>
            </a:r>
          </a:p>
          <a:p>
            <a:pPr lvl="0"/>
            <a:r>
              <a:rPr lang="en-NZ" sz="2100" dirty="0"/>
              <a:t>To the health of the environment, waterbody and people</a:t>
            </a:r>
          </a:p>
          <a:p>
            <a:pPr lvl="0"/>
            <a:r>
              <a:rPr lang="en-NZ" sz="2100" dirty="0"/>
              <a:t>To set values through broad community discussion including with tāngata whenua</a:t>
            </a:r>
          </a:p>
          <a:p>
            <a:pPr lvl="0"/>
            <a:r>
              <a:rPr lang="en-NZ" sz="2100" dirty="0"/>
              <a:t>To inform setting freshwater objectives and limits</a:t>
            </a:r>
          </a:p>
          <a:p>
            <a:pPr marL="0" indent="0">
              <a:buNone/>
            </a:pPr>
            <a:endParaRPr lang="en-NZ" sz="2000" dirty="0"/>
          </a:p>
          <a:p>
            <a:pPr marL="0" indent="0">
              <a:buNone/>
            </a:pPr>
            <a:endParaRPr lang="en-NZ" sz="2000" dirty="0"/>
          </a:p>
          <a:p>
            <a:pPr marL="0" indent="0">
              <a:buNone/>
            </a:pPr>
            <a:endParaRPr lang="en-NZ" sz="1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364" y="1394691"/>
            <a:ext cx="5616000" cy="4212000"/>
          </a:xfrm>
          <a:prstGeom prst="rect">
            <a:avLst/>
          </a:prstGeom>
        </p:spPr>
      </p:pic>
    </p:spTree>
    <p:extLst>
      <p:ext uri="{BB962C8B-B14F-4D97-AF65-F5344CB8AC3E}">
        <p14:creationId xmlns:p14="http://schemas.microsoft.com/office/powerpoint/2010/main" val="37246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894"/>
            <a:ext cx="10515600" cy="964911"/>
          </a:xfrm>
        </p:spPr>
        <p:txBody>
          <a:bodyPr>
            <a:normAutofit/>
          </a:bodyPr>
          <a:lstStyle/>
          <a:p>
            <a:r>
              <a:rPr lang="en-NZ" b="1" dirty="0"/>
              <a:t>15.	Te Mana o Te Wai (NPSFM) continued;</a:t>
            </a:r>
          </a:p>
        </p:txBody>
      </p:sp>
      <p:sp>
        <p:nvSpPr>
          <p:cNvPr id="3" name="Content Placeholder 2"/>
          <p:cNvSpPr>
            <a:spLocks noGrp="1"/>
          </p:cNvSpPr>
          <p:nvPr>
            <p:ph idx="1"/>
          </p:nvPr>
        </p:nvSpPr>
        <p:spPr>
          <a:xfrm>
            <a:off x="838200" y="1330036"/>
            <a:ext cx="10515600" cy="4218887"/>
          </a:xfrm>
        </p:spPr>
        <p:txBody>
          <a:bodyPr>
            <a:normAutofit/>
          </a:bodyPr>
          <a:lstStyle/>
          <a:p>
            <a:pPr marL="0" indent="0">
              <a:buNone/>
            </a:pPr>
            <a:endParaRPr lang="en-NZ" sz="2000" dirty="0"/>
          </a:p>
          <a:p>
            <a:pPr marL="0" indent="0">
              <a:buNone/>
            </a:pPr>
            <a:r>
              <a:rPr lang="en-NZ" sz="2100" dirty="0"/>
              <a:t>Te Mana o Te Wai can include for example:</a:t>
            </a:r>
          </a:p>
          <a:p>
            <a:pPr lvl="0"/>
            <a:r>
              <a:rPr lang="en-NZ" sz="2000" i="1" dirty="0"/>
              <a:t>The holistic health and wellbeing of water bodies in all its forms, incorporating;</a:t>
            </a:r>
            <a:endParaRPr lang="en-NZ" sz="2000" dirty="0"/>
          </a:p>
          <a:p>
            <a:pPr lvl="0"/>
            <a:r>
              <a:rPr lang="en-NZ" sz="2000" i="1" dirty="0"/>
              <a:t>the connections between surface and ground water, flowing or ephemeral;</a:t>
            </a:r>
            <a:endParaRPr lang="en-NZ" sz="2000" dirty="0"/>
          </a:p>
          <a:p>
            <a:pPr lvl="0"/>
            <a:r>
              <a:rPr lang="en-NZ" sz="2000" i="1" dirty="0"/>
              <a:t>water quantity and quality;</a:t>
            </a:r>
            <a:endParaRPr lang="en-NZ" sz="2000" dirty="0"/>
          </a:p>
          <a:p>
            <a:pPr lvl="0"/>
            <a:r>
              <a:rPr lang="en-NZ" sz="2000" i="1" dirty="0"/>
              <a:t>presence, quality and abundance of traditional species;</a:t>
            </a:r>
            <a:endParaRPr lang="en-NZ" sz="2000" dirty="0"/>
          </a:p>
          <a:p>
            <a:pPr lvl="0"/>
            <a:r>
              <a:rPr lang="en-NZ" sz="2000" i="1" dirty="0"/>
              <a:t>quality of bed and riparian margins;</a:t>
            </a:r>
            <a:endParaRPr lang="en-NZ" sz="2000" dirty="0"/>
          </a:p>
          <a:p>
            <a:pPr lvl="0"/>
            <a:r>
              <a:rPr lang="en-NZ" sz="2000" i="1" dirty="0"/>
              <a:t>connection of mana whenua to the waterbodies;</a:t>
            </a:r>
            <a:endParaRPr lang="en-NZ" sz="2000" dirty="0"/>
          </a:p>
          <a:p>
            <a:pPr lvl="0"/>
            <a:r>
              <a:rPr lang="en-NZ" sz="2000" i="1" dirty="0"/>
              <a:t>the ability of the waterways to sustain mana whenua practices associated with the waterways including, environmental, social, cultural and economic  </a:t>
            </a:r>
            <a:endParaRPr lang="en-NZ" sz="2000" dirty="0"/>
          </a:p>
          <a:p>
            <a:pPr marL="0" indent="0">
              <a:buNone/>
            </a:pPr>
            <a:endParaRPr lang="en-NZ" sz="2000" dirty="0"/>
          </a:p>
          <a:p>
            <a:pPr marL="0" indent="0">
              <a:buNone/>
            </a:pPr>
            <a:endParaRPr lang="en-NZ" sz="1900" dirty="0"/>
          </a:p>
        </p:txBody>
      </p:sp>
    </p:spTree>
    <p:extLst>
      <p:ext uri="{BB962C8B-B14F-4D97-AF65-F5344CB8AC3E}">
        <p14:creationId xmlns:p14="http://schemas.microsoft.com/office/powerpoint/2010/main" val="221253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t>16.	Part D of the NPSFM</a:t>
            </a:r>
          </a:p>
        </p:txBody>
      </p:sp>
      <p:sp>
        <p:nvSpPr>
          <p:cNvPr id="3" name="Content Placeholder 2"/>
          <p:cNvSpPr>
            <a:spLocks noGrp="1"/>
          </p:cNvSpPr>
          <p:nvPr>
            <p:ph idx="1"/>
          </p:nvPr>
        </p:nvSpPr>
        <p:spPr>
          <a:xfrm>
            <a:off x="838200" y="1548535"/>
            <a:ext cx="10515600" cy="2210666"/>
          </a:xfrm>
        </p:spPr>
        <p:txBody>
          <a:bodyPr>
            <a:normAutofit/>
          </a:bodyPr>
          <a:lstStyle/>
          <a:p>
            <a:pPr marL="0" indent="0">
              <a:buNone/>
            </a:pPr>
            <a:r>
              <a:rPr lang="en-NZ" sz="2100" dirty="0"/>
              <a:t>Objective D1 states; </a:t>
            </a:r>
          </a:p>
          <a:p>
            <a:pPr marL="0" indent="0">
              <a:buNone/>
            </a:pPr>
            <a:r>
              <a:rPr lang="en-NZ" sz="2100" dirty="0"/>
              <a:t>“</a:t>
            </a:r>
            <a:r>
              <a:rPr lang="en-NZ" sz="2100" i="1" dirty="0"/>
              <a:t>To provide for the involvement of iwi and hapū, and to ensure that tāngata whenua values and interests are identified and reflected in the management of fresh water and associated ecosystems, and decision-making regarding freshwater planning</a:t>
            </a:r>
            <a:r>
              <a:rPr lang="en-NZ" sz="2100" dirty="0"/>
              <a:t>…” </a:t>
            </a:r>
          </a:p>
          <a:p>
            <a:pPr marL="0" indent="0">
              <a:buNone/>
            </a:pPr>
            <a:endParaRPr lang="en-NZ"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586" y="2972575"/>
            <a:ext cx="4944000" cy="3708000"/>
          </a:xfrm>
          <a:prstGeom prst="rect">
            <a:avLst/>
          </a:prstGeom>
        </p:spPr>
      </p:pic>
    </p:spTree>
    <p:extLst>
      <p:ext uri="{BB962C8B-B14F-4D97-AF65-F5344CB8AC3E}">
        <p14:creationId xmlns:p14="http://schemas.microsoft.com/office/powerpoint/2010/main" val="188371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1093"/>
          </a:xfrm>
        </p:spPr>
        <p:txBody>
          <a:bodyPr>
            <a:normAutofit/>
          </a:bodyPr>
          <a:lstStyle/>
          <a:p>
            <a:r>
              <a:rPr lang="en-NZ" b="1" dirty="0"/>
              <a:t>17.	The RMA</a:t>
            </a:r>
          </a:p>
        </p:txBody>
      </p:sp>
      <p:sp>
        <p:nvSpPr>
          <p:cNvPr id="3" name="Content Placeholder 2"/>
          <p:cNvSpPr>
            <a:spLocks noGrp="1"/>
          </p:cNvSpPr>
          <p:nvPr>
            <p:ph idx="1"/>
          </p:nvPr>
        </p:nvSpPr>
        <p:spPr>
          <a:xfrm>
            <a:off x="838200" y="1246909"/>
            <a:ext cx="10515600" cy="5052291"/>
          </a:xfrm>
        </p:spPr>
        <p:txBody>
          <a:bodyPr>
            <a:normAutofit lnSpcReduction="10000"/>
          </a:bodyPr>
          <a:lstStyle/>
          <a:p>
            <a:pPr marL="457200" indent="-457200">
              <a:buFont typeface="+mj-lt"/>
              <a:buAutoNum type="alphaLcParenR"/>
            </a:pPr>
            <a:r>
              <a:rPr lang="en-NZ" sz="2100" dirty="0"/>
              <a:t>Section 5 contemplates environmental preservation and protection as an element of sustainable management of natural and physical resources; and protecting the environment from adverse effects of use and development.</a:t>
            </a:r>
          </a:p>
          <a:p>
            <a:pPr marL="457200" indent="-457200">
              <a:buFont typeface="+mj-lt"/>
              <a:buAutoNum type="alphaLcParenR"/>
            </a:pPr>
            <a:r>
              <a:rPr lang="en-NZ" sz="2100" dirty="0"/>
              <a:t>Section 6 identifies matters of national importance, and directs us to recognise and provide for them, I draw your attention to S6(e) “The relationship of Maori and their culture and traditions with ancestral lands, water, sites, </a:t>
            </a:r>
            <a:r>
              <a:rPr lang="en-NZ" sz="2100" dirty="0" err="1"/>
              <a:t>waahi</a:t>
            </a:r>
            <a:r>
              <a:rPr lang="en-NZ" sz="2100" dirty="0"/>
              <a:t> tapu, and other </a:t>
            </a:r>
            <a:r>
              <a:rPr lang="en-NZ" sz="2100" dirty="0" err="1"/>
              <a:t>taonga</a:t>
            </a:r>
            <a:r>
              <a:rPr lang="en-NZ" sz="2100" dirty="0"/>
              <a:t>”.   </a:t>
            </a:r>
          </a:p>
          <a:p>
            <a:pPr marL="457200" indent="-457200">
              <a:buFont typeface="+mj-lt"/>
              <a:buAutoNum type="alphaLcParenR"/>
            </a:pPr>
            <a:r>
              <a:rPr lang="en-NZ" sz="2100" dirty="0"/>
              <a:t>Section 7 requires particular regard be given to eleven matters, including “</a:t>
            </a:r>
            <a:r>
              <a:rPr lang="en-NZ" sz="2100" dirty="0" err="1"/>
              <a:t>kaitiakitanga</a:t>
            </a:r>
            <a:r>
              <a:rPr lang="en-NZ" sz="2100" dirty="0"/>
              <a:t>”.  </a:t>
            </a:r>
          </a:p>
          <a:p>
            <a:pPr marL="457200" indent="-457200">
              <a:buFont typeface="+mj-lt"/>
              <a:buAutoNum type="alphaLcParenR"/>
            </a:pPr>
            <a:r>
              <a:rPr lang="en-NZ" sz="2100" dirty="0"/>
              <a:t>Section 8, directs taking into account the principles of the Treaty of Waitangi (Te </a:t>
            </a:r>
            <a:r>
              <a:rPr lang="en-NZ" sz="2100" dirty="0" err="1"/>
              <a:t>Tiriti</a:t>
            </a:r>
            <a:r>
              <a:rPr lang="en-NZ" sz="2100" dirty="0"/>
              <a:t> o Waitangi).  </a:t>
            </a:r>
          </a:p>
          <a:p>
            <a:pPr marL="457200" indent="-457200">
              <a:buFont typeface="+mj-lt"/>
              <a:buAutoNum type="alphaLcParenR"/>
            </a:pPr>
            <a:r>
              <a:rPr lang="en-NZ" sz="2100" dirty="0"/>
              <a:t>Important as Part 2 is, where specific, unqualified provisions in a superior instrument</a:t>
            </a:r>
            <a:r>
              <a:rPr lang="en-NZ" sz="2100" dirty="0">
                <a:latin typeface="Tahoma" panose="020B0604030504040204" pitchFamily="34" charset="0"/>
                <a:ea typeface="Tahoma" panose="020B0604030504040204" pitchFamily="34" charset="0"/>
                <a:cs typeface="Tahoma" panose="020B0604030504040204" pitchFamily="34" charset="0"/>
              </a:rPr>
              <a:t>¹</a:t>
            </a:r>
            <a:r>
              <a:rPr lang="en-NZ" sz="2100" dirty="0"/>
              <a:t> by which Part 2 is given effect (the lawfulness and the meaning of which are not in dispute, and which “cover the field”), we are not free to “refer back” to Part 2 to diminish the effect of the superior instrument</a:t>
            </a:r>
            <a:r>
              <a:rPr lang="en-NZ" sz="2100" dirty="0">
                <a:latin typeface="Tahoma" panose="020B0604030504040204" pitchFamily="34" charset="0"/>
                <a:ea typeface="Tahoma" panose="020B0604030504040204" pitchFamily="34" charset="0"/>
                <a:cs typeface="Tahoma" panose="020B0604030504040204" pitchFamily="34" charset="0"/>
              </a:rPr>
              <a:t>²</a:t>
            </a:r>
            <a:r>
              <a:rPr lang="en-NZ" sz="2100" dirty="0"/>
              <a:t>.</a:t>
            </a:r>
          </a:p>
          <a:p>
            <a:pPr marL="0" indent="0">
              <a:buNone/>
            </a:pPr>
            <a:endParaRPr lang="en-NZ" sz="2000" baseline="30000" dirty="0"/>
          </a:p>
          <a:p>
            <a:pPr marL="0" indent="0">
              <a:buNone/>
            </a:pPr>
            <a:r>
              <a:rPr lang="en-NZ" sz="2000" baseline="30000" dirty="0">
                <a:latin typeface="Tahoma" panose="020B0604030504040204" pitchFamily="34" charset="0"/>
                <a:ea typeface="Tahoma" panose="020B0604030504040204" pitchFamily="34" charset="0"/>
                <a:cs typeface="Tahoma" panose="020B0604030504040204" pitchFamily="34" charset="0"/>
              </a:rPr>
              <a:t>¹</a:t>
            </a:r>
            <a:r>
              <a:rPr lang="en-NZ" sz="2000" baseline="30000" dirty="0"/>
              <a:t>Such as a national policy statement or a regional policy statement.</a:t>
            </a:r>
          </a:p>
          <a:p>
            <a:pPr marL="0" indent="0">
              <a:lnSpc>
                <a:spcPct val="100000"/>
              </a:lnSpc>
              <a:buNone/>
            </a:pPr>
            <a:r>
              <a:rPr lang="en-AU" sz="2000" baseline="30000" dirty="0">
                <a:latin typeface="Tahoma" panose="020B0604030504040204" pitchFamily="34" charset="0"/>
                <a:ea typeface="Tahoma" panose="020B0604030504040204" pitchFamily="34" charset="0"/>
                <a:cs typeface="Tahoma" panose="020B0604030504040204" pitchFamily="34" charset="0"/>
              </a:rPr>
              <a:t>²</a:t>
            </a:r>
            <a:r>
              <a:rPr lang="en-AU" sz="2000" baseline="30000" dirty="0"/>
              <a:t>Environmental Defence Society v NZ King Salmon, cited above, [80], [88].</a:t>
            </a:r>
            <a:endParaRPr lang="en-NZ" sz="2000" baseline="30000" dirty="0"/>
          </a:p>
          <a:p>
            <a:pPr marL="0" indent="0">
              <a:buNone/>
            </a:pPr>
            <a:endParaRPr lang="en-AU" sz="2000" dirty="0"/>
          </a:p>
          <a:p>
            <a:pPr marL="0" indent="0">
              <a:buNone/>
            </a:pPr>
            <a:endParaRPr lang="en-NZ" sz="2000" dirty="0"/>
          </a:p>
          <a:p>
            <a:pPr marL="0" indent="0">
              <a:buNone/>
            </a:pPr>
            <a:endParaRPr lang="en-NZ" sz="1900" dirty="0"/>
          </a:p>
        </p:txBody>
      </p:sp>
    </p:spTree>
    <p:extLst>
      <p:ext uri="{BB962C8B-B14F-4D97-AF65-F5344CB8AC3E}">
        <p14:creationId xmlns:p14="http://schemas.microsoft.com/office/powerpoint/2010/main" val="224857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200" b="1" dirty="0"/>
              <a:t>18.	Te Rūnanga o Ngāi Tahu Act (1996)</a:t>
            </a:r>
          </a:p>
        </p:txBody>
      </p:sp>
      <p:sp>
        <p:nvSpPr>
          <p:cNvPr id="3" name="Content Placeholder 2"/>
          <p:cNvSpPr>
            <a:spLocks noGrp="1"/>
          </p:cNvSpPr>
          <p:nvPr>
            <p:ph idx="1"/>
          </p:nvPr>
        </p:nvSpPr>
        <p:spPr>
          <a:xfrm>
            <a:off x="838200" y="1825625"/>
            <a:ext cx="10515600" cy="2672484"/>
          </a:xfrm>
        </p:spPr>
        <p:txBody>
          <a:bodyPr/>
          <a:lstStyle/>
          <a:p>
            <a:pPr marL="514350" indent="-514350">
              <a:buFont typeface="+mj-lt"/>
              <a:buAutoNum type="alphaLcParenR"/>
            </a:pPr>
            <a:r>
              <a:rPr lang="en-AU" sz="2100" dirty="0"/>
              <a:t>This Act recognises Ngāi Tahu Whānui as tāngata whenua for the larger part of the South Island and the entire Otago region.  The iwi authority, Te Rūnanga o Ngāi Tahu, exercises the statutory powers invested in it to act in the interests of Ngāi Tahu </a:t>
            </a:r>
            <a:r>
              <a:rPr lang="en-AU" sz="2100" dirty="0" err="1"/>
              <a:t>Whānui</a:t>
            </a:r>
            <a:r>
              <a:rPr lang="en-AU" sz="2100" dirty="0"/>
              <a:t> on matters of natural resource management across the tribal territory, including Otago. </a:t>
            </a:r>
          </a:p>
          <a:p>
            <a:pPr marL="514350" indent="-514350">
              <a:buFont typeface="+mj-lt"/>
              <a:buAutoNum type="alphaLcParenR"/>
            </a:pPr>
            <a:endParaRPr lang="en-AU" sz="2100" dirty="0"/>
          </a:p>
          <a:p>
            <a:pPr marL="514350" indent="-514350">
              <a:buFont typeface="+mj-lt"/>
              <a:buAutoNum type="alphaLcParenR"/>
            </a:pPr>
            <a:r>
              <a:rPr lang="en-AU" sz="2100" dirty="0"/>
              <a:t>The interests of tāngata whenua are represented by more than one Papatipu Rūnanga located in the Otago region.  </a:t>
            </a:r>
            <a:endParaRPr lang="en-NZ" sz="2100" dirty="0"/>
          </a:p>
          <a:p>
            <a:pPr marL="0" indent="0">
              <a:buNone/>
            </a:pPr>
            <a:endParaRPr lang="en-NZ" dirty="0"/>
          </a:p>
        </p:txBody>
      </p:sp>
    </p:spTree>
    <p:extLst>
      <p:ext uri="{BB962C8B-B14F-4D97-AF65-F5344CB8AC3E}">
        <p14:creationId xmlns:p14="http://schemas.microsoft.com/office/powerpoint/2010/main" val="274036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671"/>
            <a:ext cx="10515600" cy="927966"/>
          </a:xfrm>
        </p:spPr>
        <p:txBody>
          <a:bodyPr>
            <a:normAutofit fontScale="90000"/>
          </a:bodyPr>
          <a:lstStyle/>
          <a:p>
            <a:br>
              <a:rPr lang="en-AU" sz="4200" b="1" dirty="0"/>
            </a:br>
            <a:r>
              <a:rPr lang="en-AU" sz="4200" b="1" dirty="0"/>
              <a:t>19.	The Ngāi Tahu Claims Settlement Act (1998</a:t>
            </a:r>
            <a:r>
              <a:rPr lang="en-AU" sz="4200" dirty="0"/>
              <a:t>) </a:t>
            </a:r>
            <a:br>
              <a:rPr lang="en-NZ" dirty="0"/>
            </a:br>
            <a:endParaRPr lang="en-NZ" dirty="0"/>
          </a:p>
        </p:txBody>
      </p:sp>
      <p:sp>
        <p:nvSpPr>
          <p:cNvPr id="3" name="Content Placeholder 2"/>
          <p:cNvSpPr>
            <a:spLocks noGrp="1"/>
          </p:cNvSpPr>
          <p:nvPr>
            <p:ph idx="1"/>
          </p:nvPr>
        </p:nvSpPr>
        <p:spPr>
          <a:xfrm>
            <a:off x="838200" y="1308389"/>
            <a:ext cx="10515600" cy="2737138"/>
          </a:xfrm>
        </p:spPr>
        <p:txBody>
          <a:bodyPr>
            <a:normAutofit/>
          </a:bodyPr>
          <a:lstStyle/>
          <a:p>
            <a:pPr marL="0" indent="0">
              <a:buNone/>
            </a:pPr>
            <a:r>
              <a:rPr lang="en-AU" sz="2100" dirty="0"/>
              <a:t>This Act provides for the following in the Otago region:</a:t>
            </a:r>
            <a:endParaRPr lang="en-NZ" sz="2100" dirty="0"/>
          </a:p>
          <a:p>
            <a:pPr marL="0" indent="0">
              <a:buNone/>
            </a:pPr>
            <a:r>
              <a:rPr lang="en-AU" sz="2100" dirty="0"/>
              <a:t>Statutory Acknowledgements over a number of lakes, rivers and wetlands each of which includes a statement describing the Ngāi Tahu relationship and association with each waterbody and catchment; and</a:t>
            </a:r>
            <a:endParaRPr lang="en-NZ" sz="2100" dirty="0"/>
          </a:p>
          <a:p>
            <a:pPr lvl="0"/>
            <a:r>
              <a:rPr lang="en-AU" sz="2100" dirty="0" err="1"/>
              <a:t>Nohoanga</a:t>
            </a:r>
            <a:r>
              <a:rPr lang="en-AU" sz="2100" dirty="0"/>
              <a:t> (camp sites) in the Otago region, located adjacent to waterbodies and chosen for their proximity to traditional </a:t>
            </a:r>
            <a:r>
              <a:rPr lang="en-AU" sz="2100" dirty="0" err="1"/>
              <a:t>mahinga</a:t>
            </a:r>
            <a:r>
              <a:rPr lang="en-AU" sz="2100" dirty="0"/>
              <a:t> kai places and resources; and</a:t>
            </a:r>
            <a:endParaRPr lang="en-NZ" sz="2100" dirty="0"/>
          </a:p>
          <a:p>
            <a:pPr lvl="0"/>
            <a:r>
              <a:rPr lang="en-AU" sz="2100" dirty="0"/>
              <a:t>Taonga species schedule of bird, plant, fish and marine mammal.  </a:t>
            </a:r>
          </a:p>
          <a:p>
            <a:pPr lvl="0"/>
            <a:endParaRPr lang="en-AU" sz="2000" dirty="0"/>
          </a:p>
          <a:p>
            <a:pPr lvl="0"/>
            <a:endParaRPr lang="en-NZ" sz="2000" dirty="0"/>
          </a:p>
          <a:p>
            <a:pPr marL="0" indent="0">
              <a:buNone/>
            </a:pPr>
            <a:endParaRPr lang="en-NZ" sz="1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7055" y="3942863"/>
            <a:ext cx="3648000" cy="2736000"/>
          </a:xfrm>
          <a:prstGeom prst="rect">
            <a:avLst/>
          </a:prstGeom>
        </p:spPr>
      </p:pic>
    </p:spTree>
    <p:extLst>
      <p:ext uri="{BB962C8B-B14F-4D97-AF65-F5344CB8AC3E}">
        <p14:creationId xmlns:p14="http://schemas.microsoft.com/office/powerpoint/2010/main" val="419895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9978"/>
          </a:xfrm>
        </p:spPr>
        <p:txBody>
          <a:bodyPr/>
          <a:lstStyle/>
          <a:p>
            <a:r>
              <a:rPr lang="en-NZ" b="1" dirty="0"/>
              <a:t>2.	</a:t>
            </a:r>
            <a:r>
              <a:rPr lang="en-NZ" b="1" dirty="0" err="1"/>
              <a:t>Mahika</a:t>
            </a:r>
            <a:r>
              <a:rPr lang="en-NZ" b="1" dirty="0"/>
              <a:t> Kai</a:t>
            </a:r>
          </a:p>
        </p:txBody>
      </p:sp>
      <p:sp>
        <p:nvSpPr>
          <p:cNvPr id="3" name="Content Placeholder 2"/>
          <p:cNvSpPr>
            <a:spLocks noGrp="1"/>
          </p:cNvSpPr>
          <p:nvPr>
            <p:ph idx="1"/>
          </p:nvPr>
        </p:nvSpPr>
        <p:spPr>
          <a:xfrm>
            <a:off x="838200" y="1285104"/>
            <a:ext cx="10515600" cy="4782063"/>
          </a:xfrm>
        </p:spPr>
        <p:txBody>
          <a:bodyPr>
            <a:normAutofit/>
          </a:bodyPr>
          <a:lstStyle/>
          <a:p>
            <a:pPr marL="457200" indent="-457200">
              <a:buFont typeface="+mj-lt"/>
              <a:buAutoNum type="alphaLcParenR"/>
            </a:pPr>
            <a:r>
              <a:rPr lang="en-NZ" sz="2100" dirty="0"/>
              <a:t>The name </a:t>
            </a:r>
            <a:r>
              <a:rPr lang="en-NZ" sz="2100" dirty="0" err="1"/>
              <a:t>Manuherekia</a:t>
            </a:r>
            <a:r>
              <a:rPr lang="en-NZ" sz="2100" dirty="0"/>
              <a:t> is descriptive (</a:t>
            </a:r>
            <a:r>
              <a:rPr lang="en-NZ" sz="2100" dirty="0" err="1"/>
              <a:t>manu</a:t>
            </a:r>
            <a:r>
              <a:rPr lang="en-NZ" sz="2100" dirty="0"/>
              <a:t> = bird, here = snare, </a:t>
            </a:r>
            <a:r>
              <a:rPr lang="en-NZ" sz="2100" dirty="0" err="1"/>
              <a:t>kia</a:t>
            </a:r>
            <a:r>
              <a:rPr lang="en-NZ" sz="2100" dirty="0"/>
              <a:t> = action)</a:t>
            </a:r>
          </a:p>
          <a:p>
            <a:pPr marL="457200" indent="-457200">
              <a:buFont typeface="+mj-lt"/>
              <a:buAutoNum type="alphaLcParenR"/>
            </a:pPr>
            <a:r>
              <a:rPr lang="en-NZ" sz="2100" dirty="0"/>
              <a:t>Relates to the catching of waterfowl in the catchment</a:t>
            </a:r>
          </a:p>
          <a:p>
            <a:pPr marL="457200" indent="-457200">
              <a:buFont typeface="+mj-lt"/>
              <a:buAutoNum type="alphaLcParenR"/>
            </a:pPr>
            <a:r>
              <a:rPr lang="en-NZ" sz="2100" dirty="0"/>
              <a:t>A locality noted for its </a:t>
            </a:r>
            <a:r>
              <a:rPr lang="en-NZ" sz="2100" dirty="0" err="1"/>
              <a:t>mahika</a:t>
            </a:r>
            <a:r>
              <a:rPr lang="en-NZ" sz="2100" dirty="0"/>
              <a:t> kai (places where food is produced or procured)</a:t>
            </a:r>
          </a:p>
          <a:p>
            <a:pPr marL="0" indent="0">
              <a:buNone/>
            </a:pPr>
            <a:r>
              <a:rPr lang="en-NZ" sz="2100" dirty="0"/>
              <a:t>E.g. – a range of birds, eels, koura, raupō, fern root.</a:t>
            </a:r>
          </a:p>
          <a:p>
            <a:pPr marL="0" indent="0">
              <a:buNone/>
            </a:pPr>
            <a:endParaRPr lang="en-NZ" sz="2100" dirty="0"/>
          </a:p>
          <a:p>
            <a:pPr marL="0" indent="0">
              <a:buNone/>
            </a:pPr>
            <a:endParaRPr lang="en-NZ" sz="2200" dirty="0"/>
          </a:p>
          <a:p>
            <a:pPr marL="0" indent="0">
              <a:buNone/>
            </a:pPr>
            <a:endParaRPr lang="en-NZ" sz="2200" dirty="0"/>
          </a:p>
          <a:p>
            <a:pPr marL="0" indent="0">
              <a:buNone/>
            </a:pPr>
            <a:endParaRPr lang="en-NZ" sz="2200" dirty="0"/>
          </a:p>
          <a:p>
            <a:pPr marL="0" indent="0">
              <a:buNone/>
            </a:pPr>
            <a:endParaRPr lang="en-NZ" sz="2200" dirty="0"/>
          </a:p>
          <a:p>
            <a:pPr marL="0" indent="0">
              <a:buNone/>
            </a:pPr>
            <a:endParaRPr lang="en-NZ"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128" y="3260498"/>
            <a:ext cx="3456000" cy="2592000"/>
          </a:xfrm>
          <a:prstGeom prst="rect">
            <a:avLst/>
          </a:prstGeom>
        </p:spPr>
      </p:pic>
    </p:spTree>
    <p:extLst>
      <p:ext uri="{BB962C8B-B14F-4D97-AF65-F5344CB8AC3E}">
        <p14:creationId xmlns:p14="http://schemas.microsoft.com/office/powerpoint/2010/main" val="48877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sz="4200" b="1" dirty="0"/>
            </a:br>
            <a:r>
              <a:rPr lang="en-NZ" sz="4200" b="1" dirty="0"/>
              <a:t>20.	</a:t>
            </a:r>
            <a:r>
              <a:rPr lang="en-NZ" sz="4000" b="1" dirty="0" err="1"/>
              <a:t>Kāi</a:t>
            </a:r>
            <a:r>
              <a:rPr lang="en-NZ" sz="4000" b="1" dirty="0"/>
              <a:t> Tahu ki Otago Iwi Resource Management </a:t>
            </a:r>
            <a:r>
              <a:rPr lang="en-NZ" sz="4000" b="1"/>
              <a:t>Plan 	(</a:t>
            </a:r>
            <a:r>
              <a:rPr lang="en-NZ" sz="4000" b="1" dirty="0"/>
              <a:t>2005) </a:t>
            </a:r>
            <a:br>
              <a:rPr lang="en-NZ" sz="4000" dirty="0"/>
            </a:br>
            <a:endParaRPr lang="en-NZ" sz="4000" dirty="0"/>
          </a:p>
        </p:txBody>
      </p:sp>
      <p:sp>
        <p:nvSpPr>
          <p:cNvPr id="3" name="Content Placeholder 2"/>
          <p:cNvSpPr>
            <a:spLocks noGrp="1"/>
          </p:cNvSpPr>
          <p:nvPr>
            <p:ph idx="1"/>
          </p:nvPr>
        </p:nvSpPr>
        <p:spPr>
          <a:xfrm>
            <a:off x="838200" y="1825625"/>
            <a:ext cx="10515600" cy="3023466"/>
          </a:xfrm>
        </p:spPr>
        <p:txBody>
          <a:bodyPr>
            <a:normAutofit/>
          </a:bodyPr>
          <a:lstStyle/>
          <a:p>
            <a:pPr marL="0" indent="0">
              <a:buNone/>
            </a:pPr>
            <a:r>
              <a:rPr lang="en-NZ" sz="2100" dirty="0"/>
              <a:t>This iwi resource management plan identifies values, issues, objectives and policies on resource management / natural environment matters in the Otago region, including the Clutha / Mata-Au catchment.  </a:t>
            </a:r>
          </a:p>
          <a:p>
            <a:pPr marL="0" indent="0">
              <a:buNone/>
            </a:pPr>
            <a:endParaRPr lang="en-NZ" sz="1900" dirty="0"/>
          </a:p>
          <a:p>
            <a:pPr marL="0" indent="0">
              <a:buNone/>
            </a:pPr>
            <a:r>
              <a:rPr lang="en-NZ" sz="2100" dirty="0"/>
              <a:t>Please note: </a:t>
            </a:r>
            <a:r>
              <a:rPr lang="en-NZ" sz="2100" i="1" dirty="0"/>
              <a:t>The foregoing speaks of and respects the continuum between past, present and acknowledges the future, i.e.; Kāi Tahu are not consigned to fossils and past memories, but are valid participants in the future planning and management of the Manuherekia River catchment with legitimate expectations.  </a:t>
            </a:r>
          </a:p>
          <a:p>
            <a:pPr marL="0" indent="0">
              <a:buNone/>
            </a:pPr>
            <a:endParaRPr lang="en-NZ" sz="1900" dirty="0"/>
          </a:p>
        </p:txBody>
      </p:sp>
    </p:spTree>
    <p:extLst>
      <p:ext uri="{BB962C8B-B14F-4D97-AF65-F5344CB8AC3E}">
        <p14:creationId xmlns:p14="http://schemas.microsoft.com/office/powerpoint/2010/main" val="146067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8111"/>
          </a:xfrm>
        </p:spPr>
        <p:txBody>
          <a:bodyPr/>
          <a:lstStyle/>
          <a:p>
            <a:r>
              <a:rPr lang="en-NZ" b="1" dirty="0"/>
              <a:t>21.	Recent Whānau Observations</a:t>
            </a:r>
            <a:endParaRPr lang="en-NZ" dirty="0"/>
          </a:p>
        </p:txBody>
      </p:sp>
      <p:sp>
        <p:nvSpPr>
          <p:cNvPr id="3" name="Content Placeholder 2"/>
          <p:cNvSpPr>
            <a:spLocks noGrp="1"/>
          </p:cNvSpPr>
          <p:nvPr>
            <p:ph idx="1"/>
          </p:nvPr>
        </p:nvSpPr>
        <p:spPr>
          <a:xfrm>
            <a:off x="838200" y="1339273"/>
            <a:ext cx="10515600" cy="4837690"/>
          </a:xfrm>
        </p:spPr>
        <p:txBody>
          <a:bodyPr>
            <a:normAutofit fontScale="85000" lnSpcReduction="20000"/>
          </a:bodyPr>
          <a:lstStyle/>
          <a:p>
            <a:pPr marL="0" indent="0">
              <a:buNone/>
            </a:pPr>
            <a:r>
              <a:rPr lang="en-NZ" sz="2300" dirty="0"/>
              <a:t>More recent than 2005, whānau have observed the following issues in the </a:t>
            </a:r>
            <a:r>
              <a:rPr lang="en-NZ" sz="2300" dirty="0" err="1"/>
              <a:t>Manuherekia</a:t>
            </a:r>
            <a:r>
              <a:rPr lang="en-NZ" sz="2300" dirty="0"/>
              <a:t> River Catchment;</a:t>
            </a:r>
          </a:p>
          <a:p>
            <a:pPr marL="342900" indent="-342900">
              <a:buFont typeface="+mj-lt"/>
              <a:buAutoNum type="alphaLcParenR"/>
            </a:pPr>
            <a:r>
              <a:rPr lang="en-NZ" sz="2300" i="1" dirty="0"/>
              <a:t>Over allocation of water</a:t>
            </a:r>
            <a:endParaRPr lang="en-NZ" sz="2300" dirty="0"/>
          </a:p>
          <a:p>
            <a:pPr marL="342900" indent="-342900">
              <a:buFont typeface="+mj-lt"/>
              <a:buAutoNum type="alphaLcParenR"/>
            </a:pPr>
            <a:r>
              <a:rPr lang="en-NZ" sz="2300" i="1" dirty="0"/>
              <a:t>Sedimentation</a:t>
            </a:r>
            <a:endParaRPr lang="en-NZ" sz="2300" dirty="0"/>
          </a:p>
          <a:p>
            <a:pPr marL="342900" indent="-342900">
              <a:buFont typeface="+mj-lt"/>
              <a:buAutoNum type="alphaLcParenR"/>
            </a:pPr>
            <a:r>
              <a:rPr lang="en-NZ" sz="2300" i="1" dirty="0"/>
              <a:t>Reduction in habitat</a:t>
            </a:r>
            <a:endParaRPr lang="en-NZ" sz="2300" dirty="0"/>
          </a:p>
          <a:p>
            <a:pPr marL="342900" indent="-342900">
              <a:buFont typeface="+mj-lt"/>
              <a:buAutoNum type="alphaLcParenR"/>
            </a:pPr>
            <a:r>
              <a:rPr lang="en-NZ" sz="2300" i="1" dirty="0"/>
              <a:t>River modification</a:t>
            </a:r>
            <a:endParaRPr lang="en-NZ" sz="2300" dirty="0"/>
          </a:p>
          <a:p>
            <a:pPr marL="342900" indent="-342900">
              <a:buFont typeface="+mj-lt"/>
              <a:buAutoNum type="alphaLcParenR"/>
            </a:pPr>
            <a:r>
              <a:rPr lang="en-NZ" sz="2300" i="1" dirty="0"/>
              <a:t>Water deterioration and eutrophication</a:t>
            </a:r>
            <a:endParaRPr lang="en-NZ" sz="2300" dirty="0"/>
          </a:p>
          <a:p>
            <a:pPr marL="342900" indent="-342900">
              <a:buFont typeface="+mj-lt"/>
              <a:buAutoNum type="alphaLcParenR"/>
            </a:pPr>
            <a:r>
              <a:rPr lang="en-NZ" sz="2300" i="1" dirty="0"/>
              <a:t>Harvest and removal of vegetation and shelter</a:t>
            </a:r>
            <a:endParaRPr lang="en-NZ" sz="2300" dirty="0"/>
          </a:p>
          <a:p>
            <a:pPr marL="342900" indent="-342900">
              <a:buFont typeface="+mj-lt"/>
              <a:buAutoNum type="alphaLcParenR"/>
            </a:pPr>
            <a:r>
              <a:rPr lang="en-NZ" sz="2300" i="1" dirty="0"/>
              <a:t>Barriers for fish passage </a:t>
            </a:r>
            <a:endParaRPr lang="en-NZ" sz="2300" dirty="0"/>
          </a:p>
          <a:p>
            <a:pPr marL="0" indent="0">
              <a:buNone/>
            </a:pPr>
            <a:endParaRPr lang="en-NZ" sz="1900" dirty="0"/>
          </a:p>
          <a:p>
            <a:pPr marL="0" indent="0">
              <a:buNone/>
            </a:pPr>
            <a:r>
              <a:rPr lang="en-NZ" sz="2300" dirty="0"/>
              <a:t>To this list can be added issues of flow, surface and ground water interaction, remnant wetlands, loss of braids, habitat (availability, diversity, quality), temperature, oxygen levels, success of feeding for indigenous species, population structures of </a:t>
            </a:r>
            <a:r>
              <a:rPr lang="en-NZ" sz="2300" dirty="0" err="1"/>
              <a:t>taoka</a:t>
            </a:r>
            <a:r>
              <a:rPr lang="en-NZ" sz="2300" dirty="0"/>
              <a:t> species, growth rates, reproduction and behaviour of species.  </a:t>
            </a:r>
          </a:p>
          <a:p>
            <a:pPr marL="0" indent="0">
              <a:buNone/>
            </a:pPr>
            <a:r>
              <a:rPr lang="en-NZ" sz="2300" dirty="0"/>
              <a:t>All of which have impacts that include alienation, loss of relationships, inability to </a:t>
            </a:r>
            <a:r>
              <a:rPr lang="en-NZ" sz="2300" dirty="0" err="1"/>
              <a:t>manaaki</a:t>
            </a:r>
            <a:r>
              <a:rPr lang="en-NZ" sz="2300" dirty="0"/>
              <a:t> and loss of access and </a:t>
            </a:r>
            <a:r>
              <a:rPr lang="en-NZ" sz="2300" dirty="0" err="1"/>
              <a:t>mātauraka</a:t>
            </a:r>
            <a:r>
              <a:rPr lang="en-NZ" sz="2300" dirty="0"/>
              <a:t>.  Above the importance of assessing effects in a cumulative manner.  </a:t>
            </a:r>
          </a:p>
          <a:p>
            <a:pPr marL="0" indent="0">
              <a:buNone/>
            </a:pPr>
            <a:endParaRPr lang="en-NZ" sz="1900" dirty="0"/>
          </a:p>
        </p:txBody>
      </p:sp>
    </p:spTree>
    <p:extLst>
      <p:ext uri="{BB962C8B-B14F-4D97-AF65-F5344CB8AC3E}">
        <p14:creationId xmlns:p14="http://schemas.microsoft.com/office/powerpoint/2010/main" val="218434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22.	</a:t>
            </a:r>
            <a:r>
              <a:rPr lang="en-NZ" b="1" dirty="0" err="1"/>
              <a:t>Whānau</a:t>
            </a:r>
            <a:r>
              <a:rPr lang="en-NZ" b="1" dirty="0"/>
              <a:t> reminisces </a:t>
            </a:r>
            <a:endParaRPr lang="en-NZ" dirty="0"/>
          </a:p>
        </p:txBody>
      </p:sp>
      <p:sp>
        <p:nvSpPr>
          <p:cNvPr id="3" name="Content Placeholder 2"/>
          <p:cNvSpPr>
            <a:spLocks noGrp="1"/>
          </p:cNvSpPr>
          <p:nvPr>
            <p:ph idx="1"/>
          </p:nvPr>
        </p:nvSpPr>
        <p:spPr>
          <a:xfrm>
            <a:off x="838200" y="1810327"/>
            <a:ext cx="10515600" cy="4569836"/>
          </a:xfrm>
        </p:spPr>
        <p:txBody>
          <a:bodyPr>
            <a:normAutofit fontScale="62500" lnSpcReduction="20000"/>
          </a:bodyPr>
          <a:lstStyle/>
          <a:p>
            <a:pPr marL="0" indent="0">
              <a:buNone/>
            </a:pPr>
            <a:r>
              <a:rPr lang="en-NZ" sz="3400" dirty="0"/>
              <a:t>Whānau with long term association with the </a:t>
            </a:r>
            <a:r>
              <a:rPr lang="en-NZ" sz="3400" dirty="0" err="1"/>
              <a:t>Manuherekia</a:t>
            </a:r>
            <a:r>
              <a:rPr lang="en-NZ" sz="3400" dirty="0"/>
              <a:t> River observed the following memories they had of the rivers former characteristics; </a:t>
            </a:r>
          </a:p>
          <a:p>
            <a:pPr marL="0" indent="0">
              <a:buNone/>
            </a:pPr>
            <a:endParaRPr lang="en-NZ" sz="1400" dirty="0"/>
          </a:p>
          <a:p>
            <a:pPr marL="514350" indent="-514350">
              <a:buFont typeface="+mj-lt"/>
              <a:buAutoNum type="alphaLcParenR"/>
            </a:pPr>
            <a:r>
              <a:rPr lang="en-NZ" sz="2600" i="1" dirty="0"/>
              <a:t>A variety of diverse features found at different places in the catchment, each supporting a different type of use. </a:t>
            </a:r>
            <a:endParaRPr lang="en-NZ" sz="2600" dirty="0"/>
          </a:p>
          <a:p>
            <a:pPr marL="514350" indent="-514350">
              <a:buFont typeface="+mj-lt"/>
              <a:buAutoNum type="alphaLcParenR"/>
            </a:pPr>
            <a:r>
              <a:rPr lang="en-NZ" sz="2600" i="1" dirty="0"/>
              <a:t>Different locations being used as swimming holes by different age groups. </a:t>
            </a:r>
            <a:endParaRPr lang="en-NZ" sz="2600" dirty="0"/>
          </a:p>
          <a:p>
            <a:pPr marL="514350" indent="-514350">
              <a:buFont typeface="+mj-lt"/>
              <a:buAutoNum type="alphaLcParenR"/>
            </a:pPr>
            <a:r>
              <a:rPr lang="en-NZ" sz="2600" i="1" dirty="0"/>
              <a:t>The river having sufficient depth to be traversed by kayak or tyre tubes. </a:t>
            </a:r>
            <a:endParaRPr lang="en-NZ" sz="2600" dirty="0"/>
          </a:p>
          <a:p>
            <a:pPr marL="514350" indent="-514350">
              <a:buFont typeface="+mj-lt"/>
              <a:buAutoNum type="alphaLcParenR"/>
            </a:pPr>
            <a:r>
              <a:rPr lang="en-NZ" sz="2600" i="1" dirty="0"/>
              <a:t>No algae present at swimming holes. </a:t>
            </a:r>
            <a:endParaRPr lang="en-NZ" sz="2600" dirty="0"/>
          </a:p>
          <a:p>
            <a:pPr marL="514350" indent="-514350">
              <a:buFont typeface="+mj-lt"/>
              <a:buAutoNum type="alphaLcParenR"/>
            </a:pPr>
            <a:r>
              <a:rPr lang="en-NZ" sz="2600" i="1" dirty="0"/>
              <a:t>The waterway sustained fish including large eels. </a:t>
            </a:r>
            <a:endParaRPr lang="en-NZ" sz="2600" dirty="0"/>
          </a:p>
          <a:p>
            <a:pPr marL="514350" indent="-514350">
              <a:buFont typeface="+mj-lt"/>
              <a:buAutoNum type="alphaLcParenR"/>
            </a:pPr>
            <a:r>
              <a:rPr lang="en-NZ" sz="2600" i="1" dirty="0"/>
              <a:t>Sites were accessible for swimmers. </a:t>
            </a:r>
            <a:endParaRPr lang="en-NZ" sz="2600" dirty="0"/>
          </a:p>
          <a:p>
            <a:pPr marL="514350" indent="-514350">
              <a:buFont typeface="+mj-lt"/>
              <a:buAutoNum type="alphaLcParenR"/>
            </a:pPr>
            <a:r>
              <a:rPr lang="en-NZ" sz="2600" i="1" dirty="0"/>
              <a:t>There was a strong current, but there were also safer calmer places where people could go. </a:t>
            </a:r>
            <a:endParaRPr lang="en-NZ" sz="2600" dirty="0"/>
          </a:p>
          <a:p>
            <a:pPr marL="514350" indent="-514350">
              <a:buFont typeface="+mj-lt"/>
              <a:buAutoNum type="alphaLcParenR"/>
            </a:pPr>
            <a:r>
              <a:rPr lang="en-NZ" sz="2600" i="1" dirty="0"/>
              <a:t>There was a greater flow in the past. </a:t>
            </a:r>
            <a:endParaRPr lang="en-NZ" sz="2600" dirty="0"/>
          </a:p>
          <a:p>
            <a:pPr marL="514350" indent="-514350">
              <a:buFont typeface="+mj-lt"/>
              <a:buAutoNum type="alphaLcParenR"/>
            </a:pPr>
            <a:r>
              <a:rPr lang="en-NZ" sz="2600" i="1" dirty="0"/>
              <a:t>There were sites where a person could retreat and refresh. </a:t>
            </a:r>
            <a:endParaRPr lang="en-NZ" sz="2600" dirty="0"/>
          </a:p>
          <a:p>
            <a:pPr marL="514350" indent="-514350">
              <a:buFont typeface="+mj-lt"/>
              <a:buAutoNum type="alphaLcParenR"/>
            </a:pPr>
            <a:r>
              <a:rPr lang="en-NZ" sz="2600" i="1" dirty="0"/>
              <a:t>A range of species were present: eels, koura, fish, insects, watercress.</a:t>
            </a:r>
            <a:endParaRPr lang="en-NZ" sz="2600" dirty="0"/>
          </a:p>
          <a:p>
            <a:pPr marL="514350" indent="-514350">
              <a:buFont typeface="+mj-lt"/>
              <a:buAutoNum type="alphaLcParenR"/>
            </a:pPr>
            <a:r>
              <a:rPr lang="en-NZ" sz="2600" i="1" dirty="0"/>
              <a:t>Activities on the </a:t>
            </a:r>
            <a:r>
              <a:rPr lang="en-NZ" sz="2600" i="1" dirty="0" err="1"/>
              <a:t>Manuherekia</a:t>
            </a:r>
            <a:r>
              <a:rPr lang="en-NZ" sz="2600" i="1" dirty="0"/>
              <a:t> are being substituted by use of the Clutha River, which is not a safe alternative.</a:t>
            </a:r>
            <a:endParaRPr lang="en-NZ" sz="2600" dirty="0"/>
          </a:p>
          <a:p>
            <a:pPr marL="0" indent="0">
              <a:buNone/>
            </a:pPr>
            <a:endParaRPr lang="en-NZ" sz="1900" dirty="0"/>
          </a:p>
        </p:txBody>
      </p:sp>
    </p:spTree>
    <p:extLst>
      <p:ext uri="{BB962C8B-B14F-4D97-AF65-F5344CB8AC3E}">
        <p14:creationId xmlns:p14="http://schemas.microsoft.com/office/powerpoint/2010/main" val="357211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23.	Miners Anxiety recorded from 1873 </a:t>
            </a:r>
            <a:endParaRPr lang="en-NZ" dirty="0"/>
          </a:p>
        </p:txBody>
      </p:sp>
      <p:sp>
        <p:nvSpPr>
          <p:cNvPr id="3" name="Content Placeholder 2"/>
          <p:cNvSpPr>
            <a:spLocks noGrp="1"/>
          </p:cNvSpPr>
          <p:nvPr>
            <p:ph idx="1"/>
          </p:nvPr>
        </p:nvSpPr>
        <p:spPr/>
        <p:txBody>
          <a:bodyPr>
            <a:normAutofit/>
          </a:bodyPr>
          <a:lstStyle/>
          <a:p>
            <a:pPr marL="0" indent="0">
              <a:buNone/>
            </a:pPr>
            <a:endParaRPr lang="en-NZ" sz="1900" dirty="0"/>
          </a:p>
          <a:p>
            <a:pPr marL="0" indent="0">
              <a:buNone/>
            </a:pPr>
            <a:r>
              <a:rPr lang="en-NZ" sz="2000" dirty="0"/>
              <a:t>“</a:t>
            </a:r>
            <a:r>
              <a:rPr lang="en-NZ" sz="2100" dirty="0"/>
              <a:t>Some anxiety in this regard can be seen in the miners’ petition from 1873 complaining that mining opportunities might be lost if they had to abide by the provision in the Gold Fields Act requiring two heads of flow to be retained in the natural watercourse for public use.”</a:t>
            </a:r>
          </a:p>
          <a:p>
            <a:pPr marL="0" indent="0">
              <a:buNone/>
            </a:pPr>
            <a:r>
              <a:rPr lang="en-NZ" sz="2100" i="1" dirty="0"/>
              <a:t>Mount Ida Chronical, 25 July 1873, pp 3-4</a:t>
            </a:r>
            <a:endParaRPr lang="en-NZ" sz="2100" dirty="0"/>
          </a:p>
          <a:p>
            <a:pPr marL="457200" indent="-457200">
              <a:buFont typeface="+mj-lt"/>
              <a:buAutoNum type="alphaLcParenR"/>
            </a:pPr>
            <a:r>
              <a:rPr lang="en-NZ" sz="2100" dirty="0"/>
              <a:t>It is very apparent from the official and public record that many Otago water rights were acquired knowingly with low reliability </a:t>
            </a:r>
          </a:p>
          <a:p>
            <a:pPr marL="457200" indent="-457200">
              <a:buFont typeface="+mj-lt"/>
              <a:buAutoNum type="alphaLcParenR"/>
            </a:pPr>
            <a:r>
              <a:rPr lang="en-NZ" sz="2100" dirty="0"/>
              <a:t>Instances where priority rights trump permits for agricultural rights</a:t>
            </a:r>
            <a:r>
              <a:rPr lang="en-NZ" sz="2000" dirty="0"/>
              <a:t>     </a:t>
            </a:r>
          </a:p>
          <a:p>
            <a:pPr marL="0" indent="0">
              <a:buNone/>
            </a:pPr>
            <a:endParaRPr lang="en-NZ" sz="1900" dirty="0"/>
          </a:p>
        </p:txBody>
      </p:sp>
    </p:spTree>
    <p:extLst>
      <p:ext uri="{BB962C8B-B14F-4D97-AF65-F5344CB8AC3E}">
        <p14:creationId xmlns:p14="http://schemas.microsoft.com/office/powerpoint/2010/main" val="190463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59401" cy="1325563"/>
          </a:xfrm>
        </p:spPr>
        <p:txBody>
          <a:bodyPr>
            <a:normAutofit/>
          </a:bodyPr>
          <a:lstStyle/>
          <a:p>
            <a:r>
              <a:rPr lang="en-NZ" sz="3000" b="1" i="1" dirty="0"/>
              <a:t>References</a:t>
            </a:r>
          </a:p>
        </p:txBody>
      </p:sp>
      <p:sp>
        <p:nvSpPr>
          <p:cNvPr id="3" name="Content Placeholder 2"/>
          <p:cNvSpPr>
            <a:spLocks noGrp="1"/>
          </p:cNvSpPr>
          <p:nvPr>
            <p:ph idx="1"/>
          </p:nvPr>
        </p:nvSpPr>
        <p:spPr>
          <a:xfrm>
            <a:off x="838201" y="1430215"/>
            <a:ext cx="5359400" cy="3594367"/>
          </a:xfrm>
        </p:spPr>
        <p:txBody>
          <a:bodyPr>
            <a:normAutofit/>
          </a:bodyPr>
          <a:lstStyle/>
          <a:p>
            <a:pPr marL="0" indent="0">
              <a:buNone/>
            </a:pPr>
            <a:r>
              <a:rPr lang="en-NZ" sz="2000" dirty="0"/>
              <a:t>References include:</a:t>
            </a:r>
          </a:p>
          <a:p>
            <a:r>
              <a:rPr lang="en-NZ" sz="1900" dirty="0" err="1"/>
              <a:t>Taiaroa</a:t>
            </a:r>
            <a:r>
              <a:rPr lang="en-NZ" sz="1900" dirty="0"/>
              <a:t> Papers 1880</a:t>
            </a:r>
          </a:p>
          <a:p>
            <a:r>
              <a:rPr lang="en-NZ" sz="1900" dirty="0"/>
              <a:t>“</a:t>
            </a:r>
            <a:r>
              <a:rPr lang="en-NZ" sz="1900" dirty="0" err="1"/>
              <a:t>Ka</a:t>
            </a:r>
            <a:r>
              <a:rPr lang="en-NZ" sz="1900" dirty="0"/>
              <a:t> </a:t>
            </a:r>
            <a:r>
              <a:rPr lang="en-NZ" sz="1900" dirty="0" err="1"/>
              <a:t>Huru</a:t>
            </a:r>
            <a:r>
              <a:rPr lang="en-NZ" sz="1900" dirty="0"/>
              <a:t> Manu”, Ngai Tahu </a:t>
            </a:r>
            <a:r>
              <a:rPr lang="en-NZ" sz="1900" dirty="0" err="1"/>
              <a:t>placenames</a:t>
            </a:r>
            <a:r>
              <a:rPr lang="en-NZ" sz="1900" dirty="0"/>
              <a:t> project</a:t>
            </a:r>
          </a:p>
          <a:p>
            <a:r>
              <a:rPr lang="en-NZ" sz="1900" dirty="0" err="1"/>
              <a:t>Manuherekia</a:t>
            </a:r>
            <a:r>
              <a:rPr lang="en-NZ" sz="1900" dirty="0"/>
              <a:t> Final Values Report, 2018</a:t>
            </a:r>
          </a:p>
          <a:p>
            <a:r>
              <a:rPr lang="en-NZ" sz="1900" dirty="0"/>
              <a:t>Kai Tahu Ki Otago Iwi Resource Management Plan</a:t>
            </a:r>
          </a:p>
          <a:p>
            <a:r>
              <a:rPr lang="en-NZ" sz="1900" dirty="0"/>
              <a:t>NPSFM (2017) and </a:t>
            </a:r>
            <a:r>
              <a:rPr lang="en-NZ" sz="1900" dirty="0" err="1"/>
              <a:t>RMAct</a:t>
            </a:r>
            <a:r>
              <a:rPr lang="en-NZ" sz="1900" dirty="0"/>
              <a:t> 1991</a:t>
            </a:r>
          </a:p>
          <a:p>
            <a:r>
              <a:rPr lang="en-NZ" sz="1900" dirty="0"/>
              <a:t>Mount Ida Chronical</a:t>
            </a:r>
          </a:p>
          <a:p>
            <a:r>
              <a:rPr lang="en-NZ" sz="1900" dirty="0"/>
              <a:t>Draft </a:t>
            </a:r>
            <a:r>
              <a:rPr lang="en-NZ" sz="1900" dirty="0" err="1"/>
              <a:t>Manuherekia</a:t>
            </a:r>
            <a:r>
              <a:rPr lang="en-NZ" sz="1900" dirty="0"/>
              <a:t> Report, August 2019 (Tipa Associates)  </a:t>
            </a:r>
          </a:p>
          <a:p>
            <a:pPr marL="0" indent="0">
              <a:buNone/>
            </a:pPr>
            <a:endParaRPr lang="en-NZ" sz="1900" dirty="0"/>
          </a:p>
        </p:txBody>
      </p:sp>
      <p:sp>
        <p:nvSpPr>
          <p:cNvPr id="4" name="TextBox 3"/>
          <p:cNvSpPr txBox="1"/>
          <p:nvPr/>
        </p:nvSpPr>
        <p:spPr>
          <a:xfrm>
            <a:off x="6807199" y="1356324"/>
            <a:ext cx="4627419" cy="4801314"/>
          </a:xfrm>
          <a:prstGeom prst="rect">
            <a:avLst/>
          </a:prstGeom>
          <a:noFill/>
        </p:spPr>
        <p:txBody>
          <a:bodyPr wrap="square" rtlCol="0">
            <a:spAutoFit/>
          </a:bodyPr>
          <a:lstStyle/>
          <a:p>
            <a:r>
              <a:rPr lang="en-NZ" sz="2000" dirty="0"/>
              <a:t>Photo references:</a:t>
            </a:r>
          </a:p>
          <a:p>
            <a:endParaRPr lang="en-NZ" sz="1000" dirty="0"/>
          </a:p>
          <a:p>
            <a:pPr marL="285750" indent="-285750">
              <a:buFont typeface="Courier New" panose="02070309020205020404" pitchFamily="49" charset="0"/>
              <a:buChar char="o"/>
            </a:pPr>
            <a:r>
              <a:rPr lang="en-NZ" dirty="0"/>
              <a:t>Slide 1 – Braided section near Blackstone</a:t>
            </a:r>
          </a:p>
          <a:p>
            <a:pPr marL="285750" indent="-285750">
              <a:buFont typeface="Courier New" panose="02070309020205020404" pitchFamily="49" charset="0"/>
              <a:buChar char="o"/>
            </a:pPr>
            <a:r>
              <a:rPr lang="en-NZ" dirty="0"/>
              <a:t>Slide 2 – Grey teal (</a:t>
            </a:r>
            <a:r>
              <a:rPr lang="en-NZ" dirty="0" err="1"/>
              <a:t>taonga</a:t>
            </a:r>
            <a:r>
              <a:rPr lang="en-NZ" dirty="0"/>
              <a:t> species) at Campground</a:t>
            </a:r>
          </a:p>
          <a:p>
            <a:pPr marL="285750" indent="-285750">
              <a:buFont typeface="Courier New" panose="02070309020205020404" pitchFamily="49" charset="0"/>
              <a:buChar char="o"/>
            </a:pPr>
            <a:r>
              <a:rPr lang="en-NZ" dirty="0"/>
              <a:t>Slide 3 – </a:t>
            </a:r>
            <a:r>
              <a:rPr lang="en-NZ" dirty="0" err="1"/>
              <a:t>Manuherekia</a:t>
            </a:r>
            <a:r>
              <a:rPr lang="en-NZ" dirty="0"/>
              <a:t> at Blackstone</a:t>
            </a:r>
          </a:p>
          <a:p>
            <a:pPr marL="285750" indent="-285750">
              <a:buFont typeface="Courier New" panose="02070309020205020404" pitchFamily="49" charset="0"/>
              <a:buChar char="o"/>
            </a:pPr>
            <a:r>
              <a:rPr lang="en-NZ" dirty="0"/>
              <a:t>Slide 4 – Weka at Abel Tasman National Park</a:t>
            </a:r>
          </a:p>
          <a:p>
            <a:pPr marL="285750" indent="-285750">
              <a:buFont typeface="Courier New" panose="02070309020205020404" pitchFamily="49" charset="0"/>
              <a:buChar char="o"/>
            </a:pPr>
            <a:r>
              <a:rPr lang="en-NZ" dirty="0"/>
              <a:t>Slide 4 – </a:t>
            </a:r>
            <a:r>
              <a:rPr lang="en-NZ" dirty="0" err="1"/>
              <a:t>Taramea</a:t>
            </a:r>
            <a:r>
              <a:rPr lang="en-NZ" dirty="0"/>
              <a:t>, Old Man Range (near </a:t>
            </a:r>
            <a:r>
              <a:rPr lang="en-NZ" dirty="0" err="1"/>
              <a:t>Kopuwai</a:t>
            </a:r>
            <a:r>
              <a:rPr lang="en-NZ" dirty="0"/>
              <a:t>)</a:t>
            </a:r>
          </a:p>
          <a:p>
            <a:pPr marL="285750" indent="-285750">
              <a:buFont typeface="Courier New" panose="02070309020205020404" pitchFamily="49" charset="0"/>
              <a:buChar char="o"/>
            </a:pPr>
            <a:r>
              <a:rPr lang="en-NZ" dirty="0"/>
              <a:t>Slide 7 – </a:t>
            </a:r>
            <a:r>
              <a:rPr lang="en-NZ" dirty="0" err="1"/>
              <a:t>Manuherekia</a:t>
            </a:r>
            <a:r>
              <a:rPr lang="en-NZ" dirty="0"/>
              <a:t> at Blackstone</a:t>
            </a:r>
          </a:p>
          <a:p>
            <a:pPr marL="285750" indent="-285750">
              <a:buFont typeface="Courier New" panose="02070309020205020404" pitchFamily="49" charset="0"/>
              <a:buChar char="o"/>
            </a:pPr>
            <a:r>
              <a:rPr lang="en-NZ" dirty="0"/>
              <a:t>Slide 10 – Wh</a:t>
            </a:r>
            <a:r>
              <a:rPr lang="en-NZ" dirty="0">
                <a:ea typeface="Tahoma" panose="020B0604030504040204" pitchFamily="34" charset="0"/>
                <a:cs typeface="Tahoma" panose="020B0604030504040204" pitchFamily="34" charset="0"/>
              </a:rPr>
              <a:t>ā</a:t>
            </a:r>
            <a:r>
              <a:rPr lang="en-NZ" dirty="0"/>
              <a:t>nau assessing river health at </a:t>
            </a:r>
            <a:r>
              <a:rPr lang="en-NZ" dirty="0" err="1"/>
              <a:t>Omakau</a:t>
            </a:r>
            <a:endParaRPr lang="en-NZ" dirty="0"/>
          </a:p>
          <a:p>
            <a:pPr marL="285750" indent="-285750">
              <a:buFont typeface="Courier New" panose="02070309020205020404" pitchFamily="49" charset="0"/>
              <a:buChar char="o"/>
            </a:pPr>
            <a:r>
              <a:rPr lang="en-NZ" dirty="0"/>
              <a:t>Slide 11 – Pied stilt (</a:t>
            </a:r>
            <a:r>
              <a:rPr lang="en-NZ" dirty="0" err="1"/>
              <a:t>taonga</a:t>
            </a:r>
            <a:r>
              <a:rPr lang="en-NZ" dirty="0"/>
              <a:t> species) at Fisher Lane</a:t>
            </a:r>
          </a:p>
          <a:p>
            <a:pPr marL="285750" indent="-285750">
              <a:buFont typeface="Courier New" panose="02070309020205020404" pitchFamily="49" charset="0"/>
              <a:buChar char="o"/>
            </a:pPr>
            <a:r>
              <a:rPr lang="en-NZ" dirty="0"/>
              <a:t>Slide 14 – Riparian margin at Fisher Lane</a:t>
            </a:r>
          </a:p>
          <a:p>
            <a:pPr marL="285750" indent="-285750">
              <a:buFont typeface="Courier New" panose="02070309020205020404" pitchFamily="49" charset="0"/>
              <a:buChar char="o"/>
            </a:pPr>
            <a:r>
              <a:rPr lang="en-NZ" dirty="0"/>
              <a:t>Slide 16 – </a:t>
            </a:r>
            <a:r>
              <a:rPr lang="en-NZ" dirty="0" err="1"/>
              <a:t>Manuherekia</a:t>
            </a:r>
            <a:r>
              <a:rPr lang="en-NZ" dirty="0"/>
              <a:t> at Fisher Lane</a:t>
            </a:r>
          </a:p>
          <a:p>
            <a:pPr marL="285750" indent="-285750">
              <a:buFont typeface="Courier New" panose="02070309020205020404" pitchFamily="49" charset="0"/>
              <a:buChar char="o"/>
            </a:pPr>
            <a:r>
              <a:rPr lang="en-NZ" dirty="0"/>
              <a:t>Slide 19 – Measuring </a:t>
            </a:r>
            <a:r>
              <a:rPr lang="en-NZ" dirty="0" err="1"/>
              <a:t>k</a:t>
            </a:r>
            <a:r>
              <a:rPr lang="en-NZ" dirty="0" err="1">
                <a:ea typeface="Tahoma" panose="020B0604030504040204" pitchFamily="34" charset="0"/>
                <a:cs typeface="Tahoma" panose="020B0604030504040204" pitchFamily="34" charset="0"/>
              </a:rPr>
              <a:t>ā</a:t>
            </a:r>
            <a:r>
              <a:rPr lang="en-NZ" dirty="0" err="1"/>
              <a:t>kahi</a:t>
            </a:r>
            <a:r>
              <a:rPr lang="en-NZ" dirty="0"/>
              <a:t> at </a:t>
            </a:r>
            <a:r>
              <a:rPr lang="en-NZ" dirty="0" err="1"/>
              <a:t>Outram</a:t>
            </a:r>
            <a:r>
              <a:rPr lang="en-NZ" dirty="0"/>
              <a:t> Glen</a:t>
            </a:r>
          </a:p>
        </p:txBody>
      </p:sp>
    </p:spTree>
    <p:extLst>
      <p:ext uri="{BB962C8B-B14F-4D97-AF65-F5344CB8AC3E}">
        <p14:creationId xmlns:p14="http://schemas.microsoft.com/office/powerpoint/2010/main" val="135159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9978"/>
          </a:xfrm>
        </p:spPr>
        <p:txBody>
          <a:bodyPr/>
          <a:lstStyle/>
          <a:p>
            <a:r>
              <a:rPr lang="en-NZ" b="1" dirty="0"/>
              <a:t>3.	</a:t>
            </a:r>
            <a:r>
              <a:rPr lang="en-NZ" b="1" dirty="0" err="1"/>
              <a:t>Mahika</a:t>
            </a:r>
            <a:r>
              <a:rPr lang="en-NZ" b="1" dirty="0"/>
              <a:t> Kai</a:t>
            </a:r>
          </a:p>
        </p:txBody>
      </p:sp>
      <p:sp>
        <p:nvSpPr>
          <p:cNvPr id="3" name="Content Placeholder 2"/>
          <p:cNvSpPr>
            <a:spLocks noGrp="1"/>
          </p:cNvSpPr>
          <p:nvPr>
            <p:ph idx="1"/>
          </p:nvPr>
        </p:nvSpPr>
        <p:spPr>
          <a:xfrm>
            <a:off x="838200" y="1285104"/>
            <a:ext cx="10515600" cy="1363589"/>
          </a:xfrm>
        </p:spPr>
        <p:txBody>
          <a:bodyPr>
            <a:normAutofit fontScale="92500" lnSpcReduction="20000"/>
          </a:bodyPr>
          <a:lstStyle/>
          <a:p>
            <a:pPr marL="457200" indent="-457200">
              <a:buFont typeface="+mj-lt"/>
              <a:buAutoNum type="alphaLcParenR"/>
            </a:pPr>
            <a:r>
              <a:rPr lang="en-NZ" sz="2300" dirty="0"/>
              <a:t>The </a:t>
            </a:r>
            <a:r>
              <a:rPr lang="en-NZ" sz="2300" dirty="0" err="1"/>
              <a:t>mahika</a:t>
            </a:r>
            <a:r>
              <a:rPr lang="en-NZ" sz="2300" dirty="0"/>
              <a:t> kai custom was established by the first people of the land, </a:t>
            </a:r>
            <a:r>
              <a:rPr lang="en-NZ" sz="2300" dirty="0" err="1"/>
              <a:t>Waitaha</a:t>
            </a:r>
            <a:endParaRPr lang="en-NZ" sz="2300" dirty="0"/>
          </a:p>
          <a:p>
            <a:pPr marL="457200" indent="-457200">
              <a:buFont typeface="+mj-lt"/>
              <a:buAutoNum type="alphaLcParenR"/>
            </a:pPr>
            <a:r>
              <a:rPr lang="en-NZ" sz="2300" dirty="0"/>
              <a:t>Subsequent arrivals followed the same pattern of resource use – i.e. the Kāti </a:t>
            </a:r>
            <a:r>
              <a:rPr lang="en-NZ" sz="2300" dirty="0" err="1"/>
              <a:t>Māmoe</a:t>
            </a:r>
            <a:r>
              <a:rPr lang="en-NZ" sz="2300" dirty="0"/>
              <a:t>, who in turn were followed by Kāi Tahu </a:t>
            </a:r>
          </a:p>
          <a:p>
            <a:pPr marL="457200" indent="-457200">
              <a:buFont typeface="+mj-lt"/>
              <a:buAutoNum type="alphaLcParenR"/>
            </a:pPr>
            <a:r>
              <a:rPr lang="en-NZ" sz="2300" dirty="0"/>
              <a:t>The iwi merged over time, became known collectively as Kāi Tahu whānui</a:t>
            </a:r>
          </a:p>
          <a:p>
            <a:pPr marL="0" indent="0">
              <a:buNone/>
            </a:pPr>
            <a:endParaRPr lang="en-NZ" sz="2100" dirty="0"/>
          </a:p>
          <a:p>
            <a:pPr marL="0" indent="0" algn="r">
              <a:buNone/>
            </a:pPr>
            <a:endParaRPr lang="en-NZ" sz="2200" dirty="0"/>
          </a:p>
          <a:p>
            <a:pPr marL="0" indent="0">
              <a:buNone/>
            </a:pPr>
            <a:endParaRPr lang="en-NZ" sz="2200" dirty="0"/>
          </a:p>
          <a:p>
            <a:pPr marL="0" indent="0">
              <a:buNone/>
            </a:pPr>
            <a:endParaRPr lang="en-NZ" sz="2200" dirty="0"/>
          </a:p>
          <a:p>
            <a:pPr marL="0" indent="0">
              <a:buNone/>
            </a:pPr>
            <a:endParaRPr lang="en-NZ" sz="2200" dirty="0"/>
          </a:p>
          <a:p>
            <a:pPr marL="0" indent="0">
              <a:buNone/>
            </a:pPr>
            <a:endParaRPr lang="en-NZ"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48693"/>
            <a:ext cx="5328000" cy="3996000"/>
          </a:xfrm>
          <a:prstGeom prst="rect">
            <a:avLst/>
          </a:prstGeom>
        </p:spPr>
      </p:pic>
      <p:sp>
        <p:nvSpPr>
          <p:cNvPr id="6" name="TextBox 5"/>
          <p:cNvSpPr txBox="1"/>
          <p:nvPr/>
        </p:nvSpPr>
        <p:spPr>
          <a:xfrm>
            <a:off x="6313879" y="2831770"/>
            <a:ext cx="5045364" cy="3231654"/>
          </a:xfrm>
          <a:prstGeom prst="rect">
            <a:avLst/>
          </a:prstGeom>
          <a:noFill/>
        </p:spPr>
        <p:txBody>
          <a:bodyPr wrap="square" rtlCol="0">
            <a:spAutoFit/>
          </a:bodyPr>
          <a:lstStyle/>
          <a:p>
            <a:pPr>
              <a:buFont typeface="Courier New" panose="02070309020205020404" pitchFamily="49" charset="0"/>
              <a:buChar char="o"/>
            </a:pPr>
            <a:r>
              <a:rPr lang="en-NZ" dirty="0"/>
              <a:t>  </a:t>
            </a:r>
            <a:r>
              <a:rPr lang="en-NZ" sz="1900" dirty="0" err="1"/>
              <a:t>Mahika</a:t>
            </a:r>
            <a:r>
              <a:rPr lang="en-NZ" sz="1900" dirty="0"/>
              <a:t> kai (</a:t>
            </a:r>
            <a:r>
              <a:rPr lang="en-NZ" sz="1900" dirty="0" err="1"/>
              <a:t>mahinga</a:t>
            </a:r>
            <a:r>
              <a:rPr lang="en-NZ" sz="1900" dirty="0"/>
              <a:t> kai) is central to Kāi Tahu </a:t>
            </a:r>
          </a:p>
          <a:p>
            <a:r>
              <a:rPr lang="en-NZ" sz="1900" dirty="0"/>
              <a:t>     culture and identity</a:t>
            </a:r>
          </a:p>
          <a:p>
            <a:endParaRPr lang="en-NZ" dirty="0"/>
          </a:p>
          <a:p>
            <a:pPr>
              <a:buFont typeface="Courier New" panose="02070309020205020404" pitchFamily="49" charset="0"/>
              <a:buChar char="o"/>
            </a:pPr>
            <a:r>
              <a:rPr lang="en-NZ" dirty="0"/>
              <a:t>   </a:t>
            </a:r>
            <a:r>
              <a:rPr lang="en-NZ" sz="1900" dirty="0"/>
              <a:t>networks of trails and campsites linked hunter </a:t>
            </a:r>
          </a:p>
          <a:p>
            <a:r>
              <a:rPr lang="en-NZ" sz="1900" dirty="0"/>
              <a:t>      gatherers to key resources</a:t>
            </a:r>
          </a:p>
          <a:p>
            <a:endParaRPr lang="en-NZ" dirty="0"/>
          </a:p>
          <a:p>
            <a:pPr>
              <a:buFont typeface="Courier New" panose="02070309020205020404" pitchFamily="49" charset="0"/>
              <a:buChar char="o"/>
            </a:pPr>
            <a:r>
              <a:rPr lang="en-NZ" dirty="0"/>
              <a:t>   </a:t>
            </a:r>
            <a:r>
              <a:rPr lang="en-NZ" sz="1900" dirty="0"/>
              <a:t>a seasonal activity for kin groups throughout </a:t>
            </a:r>
          </a:p>
          <a:p>
            <a:r>
              <a:rPr lang="en-NZ" sz="1900" dirty="0"/>
              <a:t>      inland Otago region</a:t>
            </a:r>
          </a:p>
          <a:p>
            <a:endParaRPr lang="en-NZ" dirty="0"/>
          </a:p>
          <a:p>
            <a:pPr>
              <a:buFont typeface="Courier New" panose="02070309020205020404" pitchFamily="49" charset="0"/>
              <a:buChar char="o"/>
            </a:pPr>
            <a:r>
              <a:rPr lang="en-NZ" sz="1900" dirty="0"/>
              <a:t>   access, campsites, hunting materials, catching, </a:t>
            </a:r>
          </a:p>
          <a:p>
            <a:r>
              <a:rPr lang="en-NZ" sz="1900" dirty="0"/>
              <a:t>     sharing and preserving kai </a:t>
            </a:r>
          </a:p>
        </p:txBody>
      </p:sp>
    </p:spTree>
    <p:extLst>
      <p:ext uri="{BB962C8B-B14F-4D97-AF65-F5344CB8AC3E}">
        <p14:creationId xmlns:p14="http://schemas.microsoft.com/office/powerpoint/2010/main" val="78956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4548" y="205546"/>
            <a:ext cx="6121717" cy="656863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382" y="3361779"/>
            <a:ext cx="5065776" cy="28529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174" y="210855"/>
            <a:ext cx="3005328" cy="2596896"/>
          </a:xfrm>
          <a:prstGeom prst="rect">
            <a:avLst/>
          </a:prstGeom>
        </p:spPr>
      </p:pic>
    </p:spTree>
    <p:extLst>
      <p:ext uri="{BB962C8B-B14F-4D97-AF65-F5344CB8AC3E}">
        <p14:creationId xmlns:p14="http://schemas.microsoft.com/office/powerpoint/2010/main" val="122595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t>5.	The Iwi and their World View</a:t>
            </a:r>
          </a:p>
        </p:txBody>
      </p:sp>
      <p:sp>
        <p:nvSpPr>
          <p:cNvPr id="3" name="Content Placeholder 2"/>
          <p:cNvSpPr>
            <a:spLocks noGrp="1"/>
          </p:cNvSpPr>
          <p:nvPr>
            <p:ph idx="1"/>
          </p:nvPr>
        </p:nvSpPr>
        <p:spPr>
          <a:xfrm>
            <a:off x="780535" y="2261790"/>
            <a:ext cx="10515600" cy="2277452"/>
          </a:xfrm>
        </p:spPr>
        <p:txBody>
          <a:bodyPr>
            <a:normAutofit fontScale="25000" lnSpcReduction="20000"/>
          </a:bodyPr>
          <a:lstStyle/>
          <a:p>
            <a:pPr marL="914400" indent="-914400">
              <a:buFont typeface="+mj-lt"/>
              <a:buAutoNum type="alphaLcParenR"/>
            </a:pPr>
            <a:r>
              <a:rPr lang="en-NZ" sz="8400" dirty="0"/>
              <a:t>The iwi (</a:t>
            </a:r>
            <a:r>
              <a:rPr lang="en-NZ" sz="8400" dirty="0" err="1"/>
              <a:t>Waitaha</a:t>
            </a:r>
            <a:r>
              <a:rPr lang="en-NZ" sz="8400" dirty="0"/>
              <a:t>, Kāti </a:t>
            </a:r>
            <a:r>
              <a:rPr lang="en-NZ" sz="8400" dirty="0" err="1"/>
              <a:t>Māmoe</a:t>
            </a:r>
            <a:r>
              <a:rPr lang="en-NZ" sz="8400" dirty="0"/>
              <a:t> and Kāi Tahu) share a world view</a:t>
            </a:r>
          </a:p>
          <a:p>
            <a:pPr marL="914400" indent="-914400">
              <a:buFont typeface="+mj-lt"/>
              <a:buAutoNum type="alphaLcParenR"/>
            </a:pPr>
            <a:endParaRPr lang="en-NZ" sz="8400" dirty="0"/>
          </a:p>
          <a:p>
            <a:pPr marL="914400" indent="-914400">
              <a:buFont typeface="+mj-lt"/>
              <a:buAutoNum type="alphaLcParenR"/>
            </a:pPr>
            <a:r>
              <a:rPr lang="en-NZ" sz="8400" dirty="0"/>
              <a:t>Which extends back to the beginnings of time</a:t>
            </a:r>
          </a:p>
          <a:p>
            <a:pPr marL="914400" indent="-914400">
              <a:buFont typeface="+mj-lt"/>
              <a:buAutoNum type="alphaLcParenR"/>
            </a:pPr>
            <a:endParaRPr lang="en-NZ" sz="8000" dirty="0"/>
          </a:p>
          <a:p>
            <a:pPr marL="914400" indent="-914400">
              <a:buFont typeface="+mj-lt"/>
              <a:buAutoNum type="alphaLcParenR"/>
            </a:pPr>
            <a:r>
              <a:rPr lang="en-NZ" sz="8400" dirty="0"/>
              <a:t>Stages from the emergence of light followed by water, land, eventually life forms including people</a:t>
            </a:r>
          </a:p>
          <a:p>
            <a:pPr marL="914400" indent="-914400">
              <a:buFont typeface="+mj-lt"/>
              <a:buAutoNum type="alphaLcParenR"/>
            </a:pPr>
            <a:endParaRPr lang="en-NZ" sz="8000" dirty="0"/>
          </a:p>
          <a:p>
            <a:pPr marL="914400" indent="-914400">
              <a:buFont typeface="+mj-lt"/>
              <a:buAutoNum type="alphaLcParenR"/>
            </a:pPr>
            <a:r>
              <a:rPr lang="en-NZ" sz="8400" dirty="0"/>
              <a:t>Overseen by demigods such as Tāne, Takaroa, </a:t>
            </a:r>
            <a:r>
              <a:rPr lang="en-NZ" sz="8400" dirty="0" err="1"/>
              <a:t>Tāwhirimātea</a:t>
            </a:r>
            <a:r>
              <a:rPr lang="en-NZ" sz="8400" dirty="0"/>
              <a:t>, </a:t>
            </a:r>
            <a:r>
              <a:rPr lang="en-NZ" sz="8400" dirty="0" err="1"/>
              <a:t>Tūmataueka</a:t>
            </a:r>
            <a:r>
              <a:rPr lang="en-NZ" sz="8400" dirty="0"/>
              <a:t> to name but a few </a:t>
            </a:r>
          </a:p>
          <a:p>
            <a:pPr marL="0" indent="0">
              <a:buNone/>
            </a:pPr>
            <a:r>
              <a:rPr lang="en-NZ" dirty="0"/>
              <a:t> </a:t>
            </a:r>
          </a:p>
          <a:p>
            <a:pPr marL="0" indent="0">
              <a:buNone/>
            </a:pPr>
            <a:endParaRPr lang="en-NZ" sz="2100" dirty="0"/>
          </a:p>
        </p:txBody>
      </p:sp>
    </p:spTree>
    <p:extLst>
      <p:ext uri="{BB962C8B-B14F-4D97-AF65-F5344CB8AC3E}">
        <p14:creationId xmlns:p14="http://schemas.microsoft.com/office/powerpoint/2010/main" val="151021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t>6.	Connectivity, past, present and Future</a:t>
            </a:r>
          </a:p>
        </p:txBody>
      </p:sp>
      <p:sp>
        <p:nvSpPr>
          <p:cNvPr id="3" name="Content Placeholder 2"/>
          <p:cNvSpPr>
            <a:spLocks noGrp="1"/>
          </p:cNvSpPr>
          <p:nvPr>
            <p:ph idx="1"/>
          </p:nvPr>
        </p:nvSpPr>
        <p:spPr>
          <a:xfrm>
            <a:off x="838200" y="2078141"/>
            <a:ext cx="10515600" cy="2995944"/>
          </a:xfrm>
        </p:spPr>
        <p:txBody>
          <a:bodyPr>
            <a:normAutofit fontScale="92500" lnSpcReduction="20000"/>
          </a:bodyPr>
          <a:lstStyle/>
          <a:p>
            <a:pPr marL="0" indent="0">
              <a:buNone/>
            </a:pPr>
            <a:r>
              <a:rPr lang="en-NZ" dirty="0"/>
              <a:t> </a:t>
            </a:r>
          </a:p>
          <a:p>
            <a:pPr marL="457200" indent="-457200">
              <a:buFont typeface="+mj-lt"/>
              <a:buAutoNum type="alphaLcParenR"/>
            </a:pPr>
            <a:r>
              <a:rPr lang="en-NZ" sz="2300" dirty="0"/>
              <a:t>For Kāi Tahu the mountains, waters, lands possess mana</a:t>
            </a:r>
          </a:p>
          <a:p>
            <a:pPr marL="457200" indent="-457200">
              <a:buFont typeface="+mj-lt"/>
              <a:buAutoNum type="alphaLcParenR"/>
            </a:pPr>
            <a:endParaRPr lang="en-NZ" sz="2200" dirty="0"/>
          </a:p>
          <a:p>
            <a:pPr marL="457200" indent="-457200">
              <a:buFont typeface="+mj-lt"/>
              <a:buAutoNum type="alphaLcParenR"/>
            </a:pPr>
            <a:r>
              <a:rPr lang="en-NZ" sz="2300" dirty="0"/>
              <a:t>A whakapapa that interconnects, linking mana whenua to land and resource</a:t>
            </a:r>
          </a:p>
          <a:p>
            <a:pPr marL="457200" indent="-457200">
              <a:buFont typeface="+mj-lt"/>
              <a:buAutoNum type="alphaLcParenR"/>
            </a:pPr>
            <a:endParaRPr lang="en-NZ" sz="2200" dirty="0"/>
          </a:p>
          <a:p>
            <a:pPr marL="457200" indent="-457200">
              <a:buFont typeface="+mj-lt"/>
              <a:buAutoNum type="alphaLcParenR"/>
            </a:pPr>
            <a:r>
              <a:rPr lang="en-NZ" sz="2300" dirty="0"/>
              <a:t>A connection that elevates the relationship</a:t>
            </a:r>
          </a:p>
          <a:p>
            <a:pPr marL="457200" indent="-457200">
              <a:buFont typeface="+mj-lt"/>
              <a:buAutoNum type="alphaLcParenR"/>
            </a:pPr>
            <a:endParaRPr lang="en-NZ" sz="2200" dirty="0"/>
          </a:p>
          <a:p>
            <a:pPr marL="457200" indent="-457200">
              <a:buFont typeface="+mj-lt"/>
              <a:buAutoNum type="alphaLcParenR"/>
            </a:pPr>
            <a:r>
              <a:rPr lang="en-NZ" sz="2300" dirty="0"/>
              <a:t>A kinship based on reciprocity, spanning the past, present and </a:t>
            </a:r>
            <a:r>
              <a:rPr lang="en-NZ" sz="2300" b="1" u="sng" dirty="0"/>
              <a:t>future</a:t>
            </a:r>
            <a:endParaRPr lang="en-NZ" sz="2300" dirty="0"/>
          </a:p>
          <a:p>
            <a:pPr marL="0" indent="0">
              <a:buNone/>
            </a:pPr>
            <a:endParaRPr lang="en-NZ" sz="2100" dirty="0"/>
          </a:p>
        </p:txBody>
      </p:sp>
    </p:spTree>
    <p:extLst>
      <p:ext uri="{BB962C8B-B14F-4D97-AF65-F5344CB8AC3E}">
        <p14:creationId xmlns:p14="http://schemas.microsoft.com/office/powerpoint/2010/main" val="374005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t>7.	Naturalised State</a:t>
            </a:r>
          </a:p>
        </p:txBody>
      </p:sp>
      <p:sp>
        <p:nvSpPr>
          <p:cNvPr id="3" name="Content Placeholder 2"/>
          <p:cNvSpPr>
            <a:spLocks noGrp="1"/>
          </p:cNvSpPr>
          <p:nvPr>
            <p:ph idx="1"/>
          </p:nvPr>
        </p:nvSpPr>
        <p:spPr>
          <a:xfrm>
            <a:off x="565586" y="1485653"/>
            <a:ext cx="4638964" cy="4648942"/>
          </a:xfrm>
        </p:spPr>
        <p:txBody>
          <a:bodyPr>
            <a:normAutofit/>
          </a:bodyPr>
          <a:lstStyle/>
          <a:p>
            <a:pPr marL="457200" indent="-457200">
              <a:buFont typeface="+mj-lt"/>
              <a:buAutoNum type="alphaLcParenR"/>
            </a:pPr>
            <a:r>
              <a:rPr lang="en-NZ" sz="2100" dirty="0"/>
              <a:t>For mana whenua understanding the wellbeing of the environment looks at the naturalised state </a:t>
            </a:r>
          </a:p>
          <a:p>
            <a:pPr>
              <a:buFont typeface="+mj-lt"/>
              <a:buAutoNum type="alphaLcParenR"/>
            </a:pPr>
            <a:endParaRPr lang="en-NZ" sz="500" dirty="0"/>
          </a:p>
          <a:p>
            <a:pPr marL="457200" indent="-457200">
              <a:buFont typeface="+mj-lt"/>
              <a:buAutoNum type="alphaLcParenR"/>
            </a:pPr>
            <a:r>
              <a:rPr lang="en-NZ" sz="2100" dirty="0"/>
              <a:t>What would the state of abundance or life supporting capacity look like?</a:t>
            </a:r>
          </a:p>
          <a:p>
            <a:pPr>
              <a:buFont typeface="+mj-lt"/>
              <a:buAutoNum type="alphaLcParenR"/>
            </a:pPr>
            <a:endParaRPr lang="en-NZ" sz="500" dirty="0"/>
          </a:p>
          <a:p>
            <a:pPr marL="457200" indent="-457200">
              <a:buFont typeface="+mj-lt"/>
              <a:buAutoNum type="alphaLcParenR"/>
            </a:pPr>
            <a:r>
              <a:rPr lang="en-NZ" sz="2100" dirty="0"/>
              <a:t>Does the current state equate with traditional accounts in </a:t>
            </a:r>
            <a:r>
              <a:rPr lang="en-NZ" sz="2100" dirty="0" err="1"/>
              <a:t>pepeha</a:t>
            </a:r>
            <a:r>
              <a:rPr lang="en-NZ" sz="2100" dirty="0"/>
              <a:t> (saying), </a:t>
            </a:r>
            <a:r>
              <a:rPr lang="en-NZ" sz="2100" dirty="0" err="1"/>
              <a:t>waiata</a:t>
            </a:r>
            <a:r>
              <a:rPr lang="en-NZ" sz="2100" dirty="0"/>
              <a:t>, proverb, kōrero?</a:t>
            </a:r>
          </a:p>
          <a:p>
            <a:pPr>
              <a:buFont typeface="+mj-lt"/>
              <a:buAutoNum type="alphaLcParenR"/>
            </a:pPr>
            <a:endParaRPr lang="en-NZ" sz="500" dirty="0"/>
          </a:p>
          <a:p>
            <a:pPr marL="457200" indent="-457200">
              <a:buFont typeface="+mj-lt"/>
              <a:buAutoNum type="alphaLcParenR"/>
            </a:pPr>
            <a:r>
              <a:rPr lang="en-NZ" sz="2100" dirty="0"/>
              <a:t>Confirm connection, access, ability to gather kai, and learn customary knowledge?</a:t>
            </a:r>
          </a:p>
          <a:p>
            <a:pPr marL="0" indent="0">
              <a:buNone/>
            </a:pPr>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297" y="1485653"/>
            <a:ext cx="5808000" cy="4356000"/>
          </a:xfrm>
          <a:prstGeom prst="rect">
            <a:avLst/>
          </a:prstGeom>
        </p:spPr>
      </p:pic>
    </p:spTree>
    <p:extLst>
      <p:ext uri="{BB962C8B-B14F-4D97-AF65-F5344CB8AC3E}">
        <p14:creationId xmlns:p14="http://schemas.microsoft.com/office/powerpoint/2010/main" val="16840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699"/>
            <a:ext cx="10515600" cy="833480"/>
          </a:xfrm>
        </p:spPr>
        <p:txBody>
          <a:bodyPr>
            <a:normAutofit/>
          </a:bodyPr>
          <a:lstStyle/>
          <a:p>
            <a:r>
              <a:rPr lang="en-NZ" b="1" dirty="0"/>
              <a:t>8.	Human Impact</a:t>
            </a:r>
          </a:p>
        </p:txBody>
      </p:sp>
      <p:sp>
        <p:nvSpPr>
          <p:cNvPr id="3" name="Content Placeholder 2"/>
          <p:cNvSpPr>
            <a:spLocks noGrp="1"/>
          </p:cNvSpPr>
          <p:nvPr>
            <p:ph idx="1"/>
          </p:nvPr>
        </p:nvSpPr>
        <p:spPr>
          <a:xfrm>
            <a:off x="838200" y="1572554"/>
            <a:ext cx="10515600" cy="3370149"/>
          </a:xfrm>
        </p:spPr>
        <p:txBody>
          <a:bodyPr>
            <a:normAutofit/>
          </a:bodyPr>
          <a:lstStyle/>
          <a:p>
            <a:pPr marL="457200" indent="-457200">
              <a:buFont typeface="+mj-lt"/>
              <a:buAutoNum type="alphaLcParenR"/>
            </a:pPr>
            <a:r>
              <a:rPr lang="en-NZ" sz="2100" dirty="0"/>
              <a:t>The arrival of the first ancestors disrupted the natural balance</a:t>
            </a:r>
          </a:p>
          <a:p>
            <a:pPr marL="457200" indent="-457200">
              <a:buFont typeface="+mj-lt"/>
              <a:buAutoNum type="alphaLcParenR"/>
            </a:pPr>
            <a:endParaRPr lang="en-NZ" sz="2000" dirty="0"/>
          </a:p>
          <a:p>
            <a:pPr marL="457200" indent="-457200">
              <a:buFont typeface="+mj-lt"/>
              <a:buAutoNum type="alphaLcParenR"/>
            </a:pPr>
            <a:r>
              <a:rPr lang="en-NZ" sz="2100" dirty="0"/>
              <a:t>The ancestors evolved an ethos of spiritual connection to the natural world</a:t>
            </a:r>
          </a:p>
          <a:p>
            <a:pPr marL="457200" indent="-457200">
              <a:buFont typeface="+mj-lt"/>
              <a:buAutoNum type="alphaLcParenR"/>
            </a:pPr>
            <a:endParaRPr lang="en-NZ" sz="2000" dirty="0"/>
          </a:p>
          <a:p>
            <a:pPr marL="457200" indent="-457200">
              <a:buFont typeface="+mj-lt"/>
              <a:buAutoNum type="alphaLcParenR"/>
            </a:pPr>
            <a:r>
              <a:rPr lang="en-NZ" sz="2100" dirty="0"/>
              <a:t>Underpinned by notions of kinship, reciprocity and interconnectedness</a:t>
            </a:r>
          </a:p>
          <a:p>
            <a:pPr marL="457200" indent="-457200">
              <a:buFont typeface="+mj-lt"/>
              <a:buAutoNum type="alphaLcParenR"/>
            </a:pPr>
            <a:endParaRPr lang="en-NZ" sz="2000" dirty="0"/>
          </a:p>
          <a:p>
            <a:pPr marL="457200" indent="-457200">
              <a:buFont typeface="+mj-lt"/>
              <a:buAutoNum type="alphaLcParenR"/>
            </a:pPr>
            <a:r>
              <a:rPr lang="en-NZ" sz="2100" dirty="0"/>
              <a:t>Understanding the seasons, breeding habits, and sustainable take </a:t>
            </a:r>
          </a:p>
          <a:p>
            <a:pPr>
              <a:buFont typeface="+mj-lt"/>
              <a:buAutoNum type="alphaLcParenR"/>
            </a:pPr>
            <a:endParaRPr lang="en-NZ" sz="1000" dirty="0"/>
          </a:p>
          <a:p>
            <a:pPr marL="0" indent="0">
              <a:buNone/>
            </a:pPr>
            <a:endParaRPr lang="en-NZ" sz="1000" dirty="0"/>
          </a:p>
          <a:p>
            <a:pPr marL="0" indent="0">
              <a:buNone/>
            </a:pPr>
            <a:endParaRPr lang="en-NZ" sz="1900" dirty="0"/>
          </a:p>
        </p:txBody>
      </p:sp>
    </p:spTree>
    <p:extLst>
      <p:ext uri="{BB962C8B-B14F-4D97-AF65-F5344CB8AC3E}">
        <p14:creationId xmlns:p14="http://schemas.microsoft.com/office/powerpoint/2010/main" val="233393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699"/>
            <a:ext cx="10515600" cy="833480"/>
          </a:xfrm>
        </p:spPr>
        <p:txBody>
          <a:bodyPr>
            <a:normAutofit/>
          </a:bodyPr>
          <a:lstStyle/>
          <a:p>
            <a:r>
              <a:rPr lang="en-NZ" b="1" dirty="0"/>
              <a:t>9.	</a:t>
            </a:r>
            <a:r>
              <a:rPr lang="en-NZ" b="1" dirty="0" err="1"/>
              <a:t>Kaitiakitanga</a:t>
            </a:r>
            <a:r>
              <a:rPr lang="en-NZ" b="1" dirty="0"/>
              <a:t> / Guardianship</a:t>
            </a:r>
          </a:p>
        </p:txBody>
      </p:sp>
      <p:sp>
        <p:nvSpPr>
          <p:cNvPr id="3" name="Content Placeholder 2"/>
          <p:cNvSpPr>
            <a:spLocks noGrp="1"/>
          </p:cNvSpPr>
          <p:nvPr>
            <p:ph idx="1"/>
          </p:nvPr>
        </p:nvSpPr>
        <p:spPr>
          <a:xfrm>
            <a:off x="838200" y="1539602"/>
            <a:ext cx="10515600" cy="3724376"/>
          </a:xfrm>
        </p:spPr>
        <p:txBody>
          <a:bodyPr>
            <a:normAutofit/>
          </a:bodyPr>
          <a:lstStyle/>
          <a:p>
            <a:pPr marL="0" indent="0">
              <a:buNone/>
            </a:pPr>
            <a:endParaRPr lang="en-NZ" sz="1000" dirty="0"/>
          </a:p>
          <a:p>
            <a:pPr marL="457200" indent="-457200">
              <a:buFont typeface="+mj-lt"/>
              <a:buAutoNum type="alphaLcParenR"/>
            </a:pPr>
            <a:r>
              <a:rPr lang="en-NZ" sz="2100" dirty="0"/>
              <a:t>Notions of tapu (prohibited) and </a:t>
            </a:r>
            <a:r>
              <a:rPr lang="en-NZ" sz="2100" dirty="0" err="1"/>
              <a:t>noa</a:t>
            </a:r>
            <a:r>
              <a:rPr lang="en-NZ" sz="2100" dirty="0"/>
              <a:t> (common or permitted) ordered behaviours</a:t>
            </a:r>
          </a:p>
          <a:p>
            <a:pPr marL="457200" indent="-457200">
              <a:buFont typeface="+mj-lt"/>
              <a:buAutoNum type="alphaLcParenR"/>
            </a:pPr>
            <a:endParaRPr lang="en-NZ" sz="2000" dirty="0"/>
          </a:p>
          <a:p>
            <a:pPr marL="457200" indent="-457200">
              <a:buFont typeface="+mj-lt"/>
              <a:buAutoNum type="alphaLcParenR"/>
            </a:pPr>
            <a:r>
              <a:rPr lang="en-NZ" sz="2100" dirty="0"/>
              <a:t>A time to take and a time not to take from the environment</a:t>
            </a:r>
          </a:p>
          <a:p>
            <a:pPr marL="457200" indent="-457200">
              <a:buFont typeface="+mj-lt"/>
              <a:buAutoNum type="alphaLcParenR"/>
            </a:pPr>
            <a:endParaRPr lang="en-NZ" sz="2000" dirty="0"/>
          </a:p>
          <a:p>
            <a:pPr marL="457200" indent="-457200">
              <a:buFont typeface="+mj-lt"/>
              <a:buAutoNum type="alphaLcParenR"/>
            </a:pPr>
            <a:r>
              <a:rPr lang="en-NZ" sz="2100" dirty="0"/>
              <a:t>The concept of kaitiaki or guardianship evolved</a:t>
            </a:r>
          </a:p>
          <a:p>
            <a:pPr marL="457200" indent="-457200">
              <a:buFont typeface="+mj-lt"/>
              <a:buAutoNum type="alphaLcParenR"/>
            </a:pPr>
            <a:endParaRPr lang="en-NZ" sz="2000" dirty="0"/>
          </a:p>
          <a:p>
            <a:pPr marL="457200" indent="-457200">
              <a:buFont typeface="+mj-lt"/>
              <a:buAutoNum type="alphaLcParenR"/>
            </a:pPr>
            <a:r>
              <a:rPr lang="en-NZ" sz="2100" dirty="0"/>
              <a:t>With rights came responsibility to future generations  </a:t>
            </a:r>
          </a:p>
          <a:p>
            <a:pPr marL="0" indent="0">
              <a:buNone/>
            </a:pPr>
            <a:endParaRPr lang="en-NZ" sz="1000" dirty="0"/>
          </a:p>
          <a:p>
            <a:pPr marL="0" indent="0">
              <a:buNone/>
            </a:pPr>
            <a:endParaRPr lang="en-NZ" sz="1900" dirty="0"/>
          </a:p>
        </p:txBody>
      </p:sp>
    </p:spTree>
    <p:extLst>
      <p:ext uri="{BB962C8B-B14F-4D97-AF65-F5344CB8AC3E}">
        <p14:creationId xmlns:p14="http://schemas.microsoft.com/office/powerpoint/2010/main" val="4068503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4B413F916FD443D397C32D1E531FC4F9" version="1.0.0">
  <systemFields>
    <field name="Objective-Id">
      <value order="0">A1279595</value>
    </field>
    <field name="Objective-Title">
      <value order="0">MRG Iwi Presentation - Manuherekia River Catchment</value>
    </field>
    <field name="Objective-Description">
      <value order="0"/>
    </field>
    <field name="Objective-CreationStamp">
      <value order="0">2019-10-01T22:08:51Z</value>
    </field>
    <field name="Objective-IsApproved">
      <value order="0">false</value>
    </field>
    <field name="Objective-IsPublished">
      <value order="0">true</value>
    </field>
    <field name="Objective-DatePublished">
      <value order="0">2019-10-01T22:09:40Z</value>
    </field>
    <field name="Objective-ModificationStamp">
      <value order="0">2019-10-01T22:09:40Z</value>
    </field>
    <field name="Objective-Owner">
      <value order="0">Tom De Pelsemaeker</value>
    </field>
    <field name="Objective-Path">
      <value order="0">ORC Global Folder:File Plan:Strategy, Policy and Science:Policy Development:Full Review of Water Plan:4 - Manuherekia:A.1 MRG - General</value>
    </field>
    <field name="Objective-Parent">
      <value order="0">A.1 MRG - General</value>
    </field>
    <field name="Objective-State">
      <value order="0">Published</value>
    </field>
    <field name="Objective-VersionId">
      <value order="0">vA2149144</value>
    </field>
    <field name="Objective-Version">
      <value order="0">1.0</value>
    </field>
    <field name="Objective-VersionNumber">
      <value order="0">2</value>
    </field>
    <field name="Objective-VersionComment">
      <value order="0">Version 2</value>
    </field>
    <field name="Objective-FileNumber">
      <value order="0">qA67210</value>
    </field>
    <field name="Objective-Classification">
      <value order="0">Restricted</value>
    </field>
    <field name="Objective-Caveats">
      <value order="0"/>
    </field>
  </systemFields>
  <catalogues>
    <catalogue name="Multimedia Document Type Catalogue" type="type" ori="id:cA34">
      <field name="Objective-Multimedia Type">
        <value order="0">Presentation</value>
      </field>
      <field name="Objective-Consent File Number">
        <value order="0"/>
      </field>
      <field name="Objective-Contact First Name">
        <value order="0"/>
      </field>
      <field name="Objective-Contact Last Name">
        <value order="0"/>
      </field>
      <field name="Objective-Compliance Category">
        <value order="0"/>
      </field>
      <field name="Objective-Consent Category">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4B413F916FD443D397C32D1E531FC4F9"/>
  </ds:schemaRefs>
</ds:datastoreItem>
</file>

<file path=docProps/app.xml><?xml version="1.0" encoding="utf-8"?>
<Properties xmlns="http://schemas.openxmlformats.org/officeDocument/2006/extended-properties" xmlns:vt="http://schemas.openxmlformats.org/officeDocument/2006/docPropsVTypes">
  <TotalTime>422</TotalTime>
  <Words>1683</Words>
  <Application>Microsoft Office PowerPoint</Application>
  <PresentationFormat>Widescreen</PresentationFormat>
  <Paragraphs>201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Tahoma</vt:lpstr>
      <vt:lpstr>Office Theme</vt:lpstr>
      <vt:lpstr>Manuherekia River Catchment</vt:lpstr>
      <vt:lpstr>2. Mahika Kai</vt:lpstr>
      <vt:lpstr>3. Mahika Kai</vt:lpstr>
      <vt:lpstr>PowerPoint Presentation</vt:lpstr>
      <vt:lpstr>5. The Iwi and their World View</vt:lpstr>
      <vt:lpstr>6. Connectivity, past, present and Future</vt:lpstr>
      <vt:lpstr>7. Naturalised State</vt:lpstr>
      <vt:lpstr>8. Human Impact</vt:lpstr>
      <vt:lpstr>9. Kaitiakitanga / Guardianship</vt:lpstr>
      <vt:lpstr>10. Human Impact</vt:lpstr>
      <vt:lpstr>11. Traditional attributes of the  Manuherekia River Catchment</vt:lpstr>
      <vt:lpstr>PowerPoint Presentation</vt:lpstr>
      <vt:lpstr>13. Right to speak on Customary Interests</vt:lpstr>
      <vt:lpstr>14. Te Mana o Te Wai (NPSFM 2017)</vt:lpstr>
      <vt:lpstr>15. Te Mana o Te Wai (NPSFM) continued;</vt:lpstr>
      <vt:lpstr>16. Part D of the NPSFM</vt:lpstr>
      <vt:lpstr>17. The RMA</vt:lpstr>
      <vt:lpstr>18. Te Rūnanga o Ngāi Tahu Act (1996)</vt:lpstr>
      <vt:lpstr> 19. The Ngāi Tahu Claims Settlement Act (1998)  </vt:lpstr>
      <vt:lpstr> 20. Kāi Tahu ki Otago Iwi Resource Management Plan  (2005)  </vt:lpstr>
      <vt:lpstr>21. Recent Whānau Observations</vt:lpstr>
      <vt:lpstr>22. Whānau reminisces </vt:lpstr>
      <vt:lpstr>23. Miners Anxiety recorded from 1873 </vt:lpstr>
      <vt:lpstr>References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Manuherekia River Catchment</dc:title>
  <dc:creator>Sue Barrett</dc:creator>
  <cp:lastModifiedBy>Tom De Pelsemaeker</cp:lastModifiedBy>
  <cp:revision>38</cp:revision>
  <dcterms:created xsi:type="dcterms:W3CDTF">2019-08-05T19:57:08Z</dcterms:created>
  <dcterms:modified xsi:type="dcterms:W3CDTF">2019-10-01T22:08:52Z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A1279595</vt:lpwstr>
  </property>
  <property fmtid="{D5CDD505-2E9C-101B-9397-08002B2CF9AE}" pid="4" name="Objective-Title">
    <vt:lpwstr>MRG Iwi Presentation - Manuherekia River Catchment</vt:lpwstr>
  </property>
  <property fmtid="{D5CDD505-2E9C-101B-9397-08002B2CF9AE}" pid="5" name="Objective-Description">
    <vt:lpwstr/>
  </property>
  <property fmtid="{D5CDD505-2E9C-101B-9397-08002B2CF9AE}" pid="6" name="Objective-CreationStamp">
    <vt:filetime>2019-10-01T22:08:51Z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2019-10-01T22:09:40Z</vt:filetime>
  </property>
  <property fmtid="{D5CDD505-2E9C-101B-9397-08002B2CF9AE}" pid="10" name="Objective-ModificationStamp">
    <vt:filetime>2019-10-01T22:09:40Z</vt:filetime>
  </property>
  <property fmtid="{D5CDD505-2E9C-101B-9397-08002B2CF9AE}" pid="11" name="Objective-Owner">
    <vt:lpwstr>Tom De Pelsemaeker</vt:lpwstr>
  </property>
  <property fmtid="{D5CDD505-2E9C-101B-9397-08002B2CF9AE}" pid="12" name="Objective-Path">
    <vt:lpwstr>ORC Global Folder:File Plan:Strategy, Policy and Science:Policy Development:Full Review of Water Plan:4 - Manuherekia:A.1 MRG - General</vt:lpwstr>
  </property>
  <property fmtid="{D5CDD505-2E9C-101B-9397-08002B2CF9AE}" pid="13" name="Objective-Parent">
    <vt:lpwstr>A.1 MRG - General</vt:lpwstr>
  </property>
  <property fmtid="{D5CDD505-2E9C-101B-9397-08002B2CF9AE}" pid="14" name="Objective-State">
    <vt:lpwstr>Published</vt:lpwstr>
  </property>
  <property fmtid="{D5CDD505-2E9C-101B-9397-08002B2CF9AE}" pid="15" name="Objective-VersionId">
    <vt:lpwstr>vA2149144</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qA67210</vt:lpwstr>
  </property>
  <property fmtid="{D5CDD505-2E9C-101B-9397-08002B2CF9AE}" pid="20" name="Objective-Classification">
    <vt:lpwstr>Restricted</vt:lpwstr>
  </property>
  <property fmtid="{D5CDD505-2E9C-101B-9397-08002B2CF9AE}" pid="21" name="Objective-Caveats">
    <vt:lpwstr/>
  </property>
  <property fmtid="{D5CDD505-2E9C-101B-9397-08002B2CF9AE}" pid="22" name="Objective-Multimedia Type">
    <vt:lpwstr>Presentation</vt:lpwstr>
  </property>
  <property fmtid="{D5CDD505-2E9C-101B-9397-08002B2CF9AE}" pid="23" name="Objective-Consent File Number">
    <vt:lpwstr/>
  </property>
  <property fmtid="{D5CDD505-2E9C-101B-9397-08002B2CF9AE}" pid="24" name="Objective-Contact First Name">
    <vt:lpwstr/>
  </property>
  <property fmtid="{D5CDD505-2E9C-101B-9397-08002B2CF9AE}" pid="25" name="Objective-Contact Last Name">
    <vt:lpwstr/>
  </property>
  <property fmtid="{D5CDD505-2E9C-101B-9397-08002B2CF9AE}" pid="26" name="Objective-Compliance Category">
    <vt:lpwstr/>
  </property>
  <property fmtid="{D5CDD505-2E9C-101B-9397-08002B2CF9AE}" pid="27" name="Objective-Consent Category">
    <vt:lpwstr/>
  </property>
</Properties>
</file>