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9084-8D31-6106-68D0-428ED682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DD527-8D81-41B9-753E-531EA13DC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83EFE-360B-976B-60B7-F361D089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343E5-4C3A-7F90-3985-8D9528CD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29B01-6999-DC37-3AB8-D9F6633B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213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386C-64B2-EAF0-0639-55B3B417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B3423-150E-A009-968E-28FB7F659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932B9-7410-E5C9-70E1-AECE61D2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C210B-1762-D7BA-A105-827E99C8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6B346-68CD-4A87-B0B5-0056B075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621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77951-9AF6-40BF-E27E-B8A617848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EE160-1DB8-1FAD-AFC4-730F542A4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1E626-3E7F-E7E0-FA5A-B0E63724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9831-2B0D-9E5E-A450-4F0532D1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F442E-7983-4F3E-655B-6F65B326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635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879F-D1FB-C3DE-AEA6-8300DFA00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OTAGO SOUTHLAND RESCUE HELICOPTER TRUST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889D-F617-A81F-F4FC-55B780483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4783-640D-BE06-C9C6-105CD5BB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9CFAE-6526-8419-3B55-67DC2E3E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07E61-95D3-5491-C1D3-0984BCB8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483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90FC6-DA5E-7887-EBC1-C4D0E2CF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8C06A-8DF3-7931-2040-D94856E35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5B0A-E98C-66EA-0A6F-E23AD6BB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188E7-CA23-6090-0BBA-CA41DD2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C94A-4157-8C53-0BA8-9701DBC1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712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0C86-37C7-CB0D-8F17-2246C51C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8CB8-9BEE-6D77-C768-DDC9B5734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2AF9F-AE2F-5893-70B9-1202C9F9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D0499-7D34-BA50-7ABE-D9B8E11B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8ABF5-C860-293A-6772-92709985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AB842-202F-CAB4-A5AB-9D6B7E02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129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B83C-5E61-F9CE-AA09-EB990CA2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11713-BC96-AEC5-A436-EC0CD243A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0F87B-AFF1-1F44-6F27-8B998ECD0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9F571-5CFA-A32C-A6C1-34EF336FC3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C8E97-B810-4460-F71D-69E6A03E8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F9A783-D663-6529-D78C-94AEBD97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0EB55-64E2-8972-A23A-1B42EC15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01F35-889B-88E8-879E-01DF4440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02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FC4C-3FA8-0D71-74B2-5E2F36E8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3A040-0346-02AA-E5B2-547B6077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18D8E-349D-0B5C-1350-03BB7801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07C8B-6CCA-BA96-B557-0562CECB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351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A1141-2B42-BCF5-ED84-F95ABF10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F417A-6220-5C08-F62D-A32874FD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EBB86-6669-893D-47E9-EC7F6689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22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F2AF-2050-5D97-7946-4E822490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48654-2A52-1DEF-A402-7C851253D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ED475-1487-3D08-88EB-881249A7D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DD2FE-43B3-8F1E-0781-EC67CC9E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6A14C-7AB9-0523-A7C0-C12EC7C9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79D6F-3272-987C-A8D4-9660DEA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21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8BE8-0CA6-411E-3676-51F6404F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20731-F110-7174-E967-7C8ED1217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31C65-273E-EB20-6F77-8B4B5F37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AC2A5-2CD6-448F-5451-1B774913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1E512-2B27-8669-02FD-CC35432E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5DFD7-7040-6FC4-4E31-F5513EEF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346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85CFC-717A-5094-EA3E-5B9282E0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D5517-5FBB-2CC9-79F2-85DA16A3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B5DEE-5FA9-EC19-917A-15382A506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2544D-020D-4F72-AFAC-0B4A73BE00D6}" type="datetimeFigureOut">
              <a:rPr lang="en-NZ" smtClean="0"/>
              <a:t>23/09/2025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DE1E-D4C8-A851-AECF-07FDFA133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B577A-BE56-C0BD-2C99-ED94B7957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33500-9514-4E5A-BB60-1026BF462A9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610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ACDB3-B156-8319-10DF-E0FDCF55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64" y="1825625"/>
            <a:ext cx="7988968" cy="424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Statistics:</a:t>
            </a:r>
          </a:p>
          <a:p>
            <a:pPr marL="0" indent="0">
              <a:buNone/>
            </a:pPr>
            <a:r>
              <a:rPr lang="en-US" sz="1800" dirty="0"/>
              <a:t>Missions flown: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	2024	2025	change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Accident	553	621	+12.3%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Medical Emergency	457	490	+7.2%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Hospital Transfer	941	946	+0.5%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Search &amp; Rescue	106	108	+1.9%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	_____	_____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Total Missions	2,057	2,165	+5.3%	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800" dirty="0"/>
              <a:t>Patients Carried	1,883	1,998	+6.1%	</a:t>
            </a:r>
          </a:p>
          <a:p>
            <a:pPr marL="0" indent="0">
              <a:lnSpc>
                <a:spcPct val="100000"/>
              </a:lnSpc>
              <a:buNone/>
              <a:tabLst>
                <a:tab pos="2692400" algn="r"/>
                <a:tab pos="3403600" algn="r"/>
                <a:tab pos="4664075" algn="r"/>
              </a:tabLst>
            </a:pPr>
            <a:r>
              <a:rPr lang="en-US" sz="1200" i="1" dirty="0"/>
              <a:t>*includes across lower South Island</a:t>
            </a:r>
          </a:p>
          <a:p>
            <a:pPr marL="0" indent="0">
              <a:buNone/>
              <a:tabLst>
                <a:tab pos="3230563" algn="r"/>
                <a:tab pos="4398963" algn="r"/>
              </a:tabLst>
            </a:pPr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6" name="Picture 5" descr="A helicopter on a platform&#10;&#10;Description automatically generated">
            <a:extLst>
              <a:ext uri="{FF2B5EF4-FFF2-40B4-BE49-F238E27FC236}">
                <a16:creationId xmlns:a16="http://schemas.microsoft.com/office/drawing/2014/main" id="{266B7A66-F9F2-611C-7BC2-2B427490E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47" y="2710543"/>
            <a:ext cx="5414353" cy="29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Financials: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	2024	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	$000	$000		</a:t>
            </a:r>
          </a:p>
          <a:p>
            <a:pPr marL="0" indent="0">
              <a:lnSpc>
                <a:spcPct val="100000"/>
              </a:lnSpc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Total Revenue	1,762	1,766</a:t>
            </a:r>
          </a:p>
          <a:p>
            <a:pPr marL="0" indent="0">
              <a:lnSpc>
                <a:spcPct val="100000"/>
              </a:lnSpc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Total Expenses	1,168	1,158	</a:t>
            </a:r>
          </a:p>
          <a:p>
            <a:pPr marL="0" indent="0">
              <a:lnSpc>
                <a:spcPct val="100000"/>
              </a:lnSpc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Surplus before bequests	594	608</a:t>
            </a:r>
          </a:p>
          <a:p>
            <a:pPr marL="0" indent="0">
              <a:lnSpc>
                <a:spcPct val="110000"/>
              </a:lnSpc>
              <a:buNone/>
              <a:tabLst>
                <a:tab pos="3678238" algn="r"/>
                <a:tab pos="4664075" algn="r"/>
              </a:tabLst>
            </a:pPr>
            <a:endParaRPr lang="en-US" sz="1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Total Comprehensive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3678238" algn="r"/>
                <a:tab pos="4664075" algn="r"/>
              </a:tabLst>
            </a:pPr>
            <a:r>
              <a:rPr lang="en-US" sz="1800" dirty="0"/>
              <a:t>revenue and expenses	776	944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3678238" algn="r"/>
                <a:tab pos="4664075" algn="r"/>
              </a:tabLst>
            </a:pPr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B0445-70BE-271D-57F8-92C07D8A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905" y="1923007"/>
            <a:ext cx="4912895" cy="38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Significant Donors:</a:t>
            </a:r>
          </a:p>
          <a:p>
            <a:endParaRPr lang="en-US" sz="1800" dirty="0"/>
          </a:p>
          <a:p>
            <a:r>
              <a:rPr lang="en-US" sz="1800" dirty="0"/>
              <a:t>Otago Regional Council</a:t>
            </a:r>
          </a:p>
          <a:p>
            <a:r>
              <a:rPr lang="en-US" sz="1800" dirty="0"/>
              <a:t>ILT Foundation </a:t>
            </a:r>
          </a:p>
          <a:p>
            <a:r>
              <a:rPr lang="en-US" sz="1800" dirty="0"/>
              <a:t>Community Groups and Individuals</a:t>
            </a:r>
          </a:p>
          <a:p>
            <a:r>
              <a:rPr lang="en-US" sz="1800" dirty="0"/>
              <a:t>Bequests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4" name="Picture 3" descr="A helicopter on a dirt road&#10;&#10;Description automatically generated">
            <a:extLst>
              <a:ext uri="{FF2B5EF4-FFF2-40B4-BE49-F238E27FC236}">
                <a16:creationId xmlns:a16="http://schemas.microsoft.com/office/drawing/2014/main" id="{CC35DAE8-3B9A-73E0-3574-FB6C078B4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0" y="1774190"/>
            <a:ext cx="5369560" cy="402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Family of Sponsors</a:t>
            </a:r>
          </a:p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Platinum Sponsor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</a:t>
            </a:r>
            <a:r>
              <a:rPr lang="en-US" sz="1800" dirty="0" err="1"/>
              <a:t>Landpower</a:t>
            </a:r>
            <a:r>
              <a:rPr lang="en-US" sz="1800" dirty="0"/>
              <a:t> Group Ltd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CLAAS Harvest Centre Network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Silver Sponsor -  Network Waitaki (renewed)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Bronze Sponsor – </a:t>
            </a:r>
            <a:r>
              <a:rPr lang="en-US" sz="1800" dirty="0" err="1"/>
              <a:t>Ravensdown</a:t>
            </a:r>
            <a:r>
              <a:rPr lang="en-US" sz="1800" dirty="0"/>
              <a:t> Ltd (renewed)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EDAB5-B9F0-DCA6-B4EF-76F33DF5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55" y="2071064"/>
            <a:ext cx="5709745" cy="3806496"/>
          </a:xfrm>
          <a:prstGeom prst="rect">
            <a:avLst/>
          </a:prstGeom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12CD996B-AD20-0F73-ED08-77D874B55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42051"/>
            <a:ext cx="3486916" cy="7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4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Contract with Health NZ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Whatu</a:t>
            </a:r>
            <a:r>
              <a:rPr lang="en-US" dirty="0"/>
              <a:t> Ora/ ACC</a:t>
            </a:r>
          </a:p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Renewed from 1 November 2022 for a four-year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term with ROR at purchasers’ discretion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Discussions commencing for 2026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Trust, as co-funders with the Crown, provide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annual funding ($800k pa + LDART $400k pa)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as well as requests for additional items “outside”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of the contract with the Crown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– such as IFR routes and additional equipment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6" name="Picture 5" descr="A helicopter on a stand&#10;&#10;Description automatically generated with low confidence">
            <a:extLst>
              <a:ext uri="{FF2B5EF4-FFF2-40B4-BE49-F238E27FC236}">
                <a16:creationId xmlns:a16="http://schemas.microsoft.com/office/drawing/2014/main" id="{BA865E5C-0DE1-E445-7129-E91293EF5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3660"/>
            <a:ext cx="5257800" cy="35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3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IFR Routes and Helipads: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IFR routes – infrastructure essentially</a:t>
            </a:r>
          </a:p>
          <a:p>
            <a:pPr marL="0" indent="0">
              <a:buNone/>
            </a:pPr>
            <a:r>
              <a:rPr lang="en-US" sz="1800" dirty="0"/>
              <a:t>completed after work over past decade.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Helipads – further community funded</a:t>
            </a:r>
          </a:p>
          <a:p>
            <a:pPr marL="0" indent="0">
              <a:buNone/>
            </a:pPr>
            <a:r>
              <a:rPr lang="en-US" sz="1800" dirty="0"/>
              <a:t>helipads established and more in development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FB23A-9FA3-FA76-BEE2-F64B9AC9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762" y="1964874"/>
            <a:ext cx="4973657" cy="37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4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World Class Service – Supported by our Community</a:t>
            </a:r>
          </a:p>
          <a:p>
            <a:r>
              <a:rPr lang="en-US" sz="1800" dirty="0"/>
              <a:t>Held a community engagement event in Oamaru with excellent response</a:t>
            </a:r>
          </a:p>
          <a:p>
            <a:r>
              <a:rPr lang="en-US" sz="1800" dirty="0"/>
              <a:t>Excellent engagement on social media – now 10k followers on Facebook.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FF903-4D18-F660-1CEF-F7061E60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16" y="3241198"/>
            <a:ext cx="5403194" cy="30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AEE6-1B70-7E63-ADDD-4B2AB4A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OTAGO SOUTHLAND RESCUE HELICOPTER TRUST</a:t>
            </a:r>
            <a:br>
              <a:rPr lang="en-US" dirty="0"/>
            </a:br>
            <a:r>
              <a:rPr lang="en-US" dirty="0"/>
              <a:t>2025 PRESENTATION TO OTAGO REGIONAL COUNCIL</a:t>
            </a:r>
            <a:br>
              <a:rPr lang="en-US" dirty="0"/>
            </a:br>
            <a:r>
              <a:rPr lang="en-US" sz="1800" dirty="0"/>
              <a:t>for the year ended 30 June 2025</a:t>
            </a:r>
            <a:endParaRPr lang="en-NZ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4487-2BA2-8E2E-06C9-F33F57C9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E13A0A4-928F-E80A-0ABE-D1C4EBC7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0" y="5801360"/>
            <a:ext cx="2317258" cy="927099"/>
          </a:xfrm>
          <a:prstGeom prst="rect">
            <a:avLst/>
          </a:prstGeom>
        </p:spPr>
      </p:pic>
      <p:pic>
        <p:nvPicPr>
          <p:cNvPr id="10" name="Picture 2" descr="Otago Regional Council - Wikipedia">
            <a:extLst>
              <a:ext uri="{FF2B5EF4-FFF2-40B4-BE49-F238E27FC236}">
                <a16:creationId xmlns:a16="http://schemas.microsoft.com/office/drawing/2014/main" id="{7BA5BFA7-9FCB-0DD8-7D24-6335328C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0" y="4451278"/>
            <a:ext cx="2946750" cy="13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helicopter flying over a landscape&#10;&#10;Description automatically generated">
            <a:extLst>
              <a:ext uri="{FF2B5EF4-FFF2-40B4-BE49-F238E27FC236}">
                <a16:creationId xmlns:a16="http://schemas.microsoft.com/office/drawing/2014/main" id="{43DD303C-045D-6A71-74FD-5BC2F6057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7597" y="2270234"/>
            <a:ext cx="6666203" cy="374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66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2FFEDB9C6A73274794DF28531864304F" ma:contentTypeVersion="92" ma:contentTypeDescription="Create a new document." ma:contentTypeScope="" ma:versionID="8a7c6e752c87f2aecc2ad81d8026e3e4">
  <xsd:schema xmlns:xsd="http://www.w3.org/2001/XMLSchema" xmlns:xs="http://www.w3.org/2001/XMLSchema" xmlns:p="http://schemas.microsoft.com/office/2006/metadata/properties" xmlns:ns2="4f9c820c-e7e2-444d-97ee-45f2b3485c1d" xmlns:ns3="15ffb055-6eb4-45a1-bc20-bf2ac0d420da" xmlns:ns4="725c79e5-42ce-4aa0-ac78-b6418001f0d2" xmlns:ns5="c91a514c-9034-4fa3-897a-8352025b26ed" xmlns:ns6="7af8820d-5d77-49fd-a90f-de67c7df7ae1" xmlns:ns7="cf5c6748-c28d-4fd0-b98f-0f431de5959e" xmlns:ns8="ae74b65f-670c-4d45-8bb4-1dbd1920ddae" xmlns:ns9="6c624c20-d424-4528-aba7-7a785f7b45c8" targetNamespace="http://schemas.microsoft.com/office/2006/metadata/properties" ma:root="true" ma:fieldsID="d920d176acb8b851e541d74ca56c7190" ns2:_="" ns3:_="" ns4:_="" ns5:_="" ns6:_="" ns7:_="" ns8:_="" ns9:_="">
    <xsd:import namespace="4f9c820c-e7e2-444d-97ee-45f2b3485c1d"/>
    <xsd:import namespace="15ffb055-6eb4-45a1-bc20-bf2ac0d420da"/>
    <xsd:import namespace="725c79e5-42ce-4aa0-ac78-b6418001f0d2"/>
    <xsd:import namespace="c91a514c-9034-4fa3-897a-8352025b26ed"/>
    <xsd:import namespace="7af8820d-5d77-49fd-a90f-de67c7df7ae1"/>
    <xsd:import namespace="cf5c6748-c28d-4fd0-b98f-0f431de5959e"/>
    <xsd:import namespace="ae74b65f-670c-4d45-8bb4-1dbd1920ddae"/>
    <xsd:import namespace="6c624c20-d424-4528-aba7-7a785f7b45c8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3:KeyWords" minOccurs="0"/>
                <xsd:element ref="ns2:Narrative" minOccurs="0"/>
                <xsd:element ref="ns3:SecurityClassification" minOccurs="0"/>
                <xsd:element ref="ns2:Subactivity" minOccurs="0"/>
                <xsd:element ref="ns2:Case" minOccurs="0"/>
                <xsd:element ref="ns2:RelatedPeople" minOccurs="0"/>
                <xsd:element ref="ns2:CategoryName" minOccurs="0"/>
                <xsd:element ref="ns2:CategoryValue" minOccurs="0"/>
                <xsd:element ref="ns2:BusinessValue" minOccurs="0"/>
                <xsd:element ref="ns2:FunctionGroup" minOccurs="0"/>
                <xsd:element ref="ns2:Function" minOccurs="0"/>
                <xsd:element ref="ns2:PRAType" minOccurs="0"/>
                <xsd:element ref="ns2:PRADate1" minOccurs="0"/>
                <xsd:element ref="ns2:PRADate2" minOccurs="0"/>
                <xsd:element ref="ns2:PRADate3" minOccurs="0"/>
                <xsd:element ref="ns2:PRADateDisposal" minOccurs="0"/>
                <xsd:element ref="ns2:PRADateTrigger" minOccurs="0"/>
                <xsd:element ref="ns2:PRAText1" minOccurs="0"/>
                <xsd:element ref="ns2:PRAText2" minOccurs="0"/>
                <xsd:element ref="ns2:PRAText3" minOccurs="0"/>
                <xsd:element ref="ns2:PRAText4" minOccurs="0"/>
                <xsd:element ref="ns2:PRAText5" minOccurs="0"/>
                <xsd:element ref="ns2:AggregationStatus" minOccurs="0"/>
                <xsd:element ref="ns2:Project" minOccurs="0"/>
                <xsd:element ref="ns2:Activity" minOccurs="0"/>
                <xsd:element ref="ns4:AggregationNarrative" minOccurs="0"/>
                <xsd:element ref="ns5:Channel" minOccurs="0"/>
                <xsd:element ref="ns5:Team" minOccurs="0"/>
                <xsd:element ref="ns5:Level2" minOccurs="0"/>
                <xsd:element ref="ns5:Level3" minOccurs="0"/>
                <xsd:element ref="ns5:Year" minOccurs="0"/>
                <xsd:element ref="ns5:OverrideLabel" minOccurs="0"/>
                <xsd:element ref="ns5:SetLabel" minOccurs="0"/>
                <xsd:element ref="ns6:zMigrationID" minOccurs="0"/>
                <xsd:element ref="ns6:zLegacy" minOccurs="0"/>
                <xsd:element ref="ns6:zLegacyJSON" minOccurs="0"/>
                <xsd:element ref="ns7:ObjectiveID" minOccurs="0"/>
                <xsd:element ref="ns8:MediaServiceMetadata" minOccurs="0"/>
                <xsd:element ref="ns8:MediaServiceFastMetadata" minOccurs="0"/>
                <xsd:element ref="ns8:MediaServiceObjectDetectorVersions" minOccurs="0"/>
                <xsd:element ref="ns8:MediaServiceDateTaken" minOccurs="0"/>
                <xsd:element ref="ns8:MediaServiceGenerationTime" minOccurs="0"/>
                <xsd:element ref="ns8:MediaServiceEventHashCode" minOccurs="0"/>
                <xsd:element ref="ns8:MediaLengthInSeconds" minOccurs="0"/>
                <xsd:element ref="ns8:lcf76f155ced4ddcb4097134ff3c332f" minOccurs="0"/>
                <xsd:element ref="ns9:TaxCatchAll" minOccurs="0"/>
                <xsd:element ref="ns8:MediaServiceOCR" minOccurs="0"/>
                <xsd:element ref="ns8:MediaServiceLocation" minOccurs="0"/>
                <xsd:element ref="ns8:Links" minOccurs="0"/>
                <xsd:element ref="ns9:SharedWithUsers" minOccurs="0"/>
                <xsd:element ref="ns9:SharedWithDetails" minOccurs="0"/>
                <xsd:element ref="ns9:_dlc_DocId" minOccurs="0"/>
                <xsd:element ref="ns9:_dlc_DocIdUrl" minOccurs="0"/>
                <xsd:element ref="ns9:_dlc_DocIdPersistId" minOccurs="0"/>
                <xsd:element ref="ns8:MediaServiceSearchProperties" minOccurs="0"/>
                <xsd:element ref="ns8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c820c-e7e2-444d-97ee-45f2b3485c1d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format="Dropdown" ma:hidden="true" ma:internalName="DocumentType" ma:readOnly="false">
      <xsd:simpleType>
        <xsd:restriction base="dms:Choice"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  <xsd:element name="Narrative" ma:index="10" nillable="true" ma:displayName="Narrative" ma:hidden="true" ma:internalName="Narrative" ma:readOnly="false">
      <xsd:simpleType>
        <xsd:restriction base="dms:Note"/>
      </xsd:simpleType>
    </xsd:element>
    <xsd:element name="Subactivity" ma:index="12" nillable="true" ma:displayName="Subactivity" ma:default="NA" ma:hidden="true" ma:internalName="Subactivity" ma:readOnly="false">
      <xsd:simpleType>
        <xsd:restriction base="dms:Text">
          <xsd:maxLength value="255"/>
        </xsd:restriction>
      </xsd:simpleType>
    </xsd:element>
    <xsd:element name="Case" ma:index="13" nillable="true" ma:displayName="Case" ma:default="NA" ma:hidden="true" ma:internalName="Case" ma:readOnly="false">
      <xsd:simpleType>
        <xsd:restriction base="dms:Text">
          <xsd:maxLength value="255"/>
        </xsd:restriction>
      </xsd:simpleType>
    </xsd:element>
    <xsd:element name="RelatedPeople" ma:index="14" nillable="true" ma:displayName="Related People" ma:hidden="true" ma:list="UserInfo" ma:SharePointGroup="0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tegoryName" ma:index="15" nillable="true" ma:displayName="Category 1" ma:default="NA" ma:hidden="true" ma:internalName="CategoryName" ma:readOnly="false">
      <xsd:simpleType>
        <xsd:restriction base="dms:Text">
          <xsd:maxLength value="255"/>
        </xsd:restriction>
      </xsd:simpleType>
    </xsd:element>
    <xsd:element name="CategoryValue" ma:index="16" nillable="true" ma:displayName="Category 2" ma:default="NA" ma:hidden="true" ma:internalName="CategoryValue" ma:readOnly="false">
      <xsd:simpleType>
        <xsd:restriction base="dms:Text">
          <xsd:maxLength value="255"/>
        </xsd:restriction>
      </xsd:simpleType>
    </xsd:element>
    <xsd:element name="BusinessValue" ma:index="17" nillable="true" ma:displayName="Business Value" ma:hidden="true" ma:internalName="BusinessValue" ma:readOnly="false">
      <xsd:simpleType>
        <xsd:restriction base="dms:Text">
          <xsd:maxLength value="255"/>
        </xsd:restriction>
      </xsd:simpleType>
    </xsd:element>
    <xsd:element name="FunctionGroup" ma:index="18" nillable="true" ma:displayName="Function Group" ma:default="Governance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19" nillable="true" ma:displayName="Function" ma:default="" ma:hidden="true" ma:internalName="Function" ma:readOnly="false">
      <xsd:simpleType>
        <xsd:restriction base="dms:Text">
          <xsd:maxLength value="255"/>
        </xsd:restriction>
      </xsd:simpleType>
    </xsd:element>
    <xsd:element name="PRAType" ma:index="20" nillable="true" ma:displayName="PRA Type" ma:default="Doc" ma:hidden="true" ma:indexed="true" ma:internalName="PRAType" ma:readOnly="false">
      <xsd:simpleType>
        <xsd:restriction base="dms:Text">
          <xsd:maxLength value="255"/>
        </xsd:restriction>
      </xsd:simpleType>
    </xsd:element>
    <xsd:element name="PRADate1" ma:index="21" nillable="true" ma:displayName="PRA Date 1" ma:format="DateOnly" ma:hidden="true" ma:internalName="PRADate1" ma:readOnly="false">
      <xsd:simpleType>
        <xsd:restriction base="dms:DateTime"/>
      </xsd:simpleType>
    </xsd:element>
    <xsd:element name="PRADate2" ma:index="22" nillable="true" ma:displayName="PRA Date 2" ma:format="DateOnly" ma:hidden="true" ma:internalName="PRADate2" ma:readOnly="false">
      <xsd:simpleType>
        <xsd:restriction base="dms:DateTime"/>
      </xsd:simpleType>
    </xsd:element>
    <xsd:element name="PRADate3" ma:index="23" nillable="true" ma:displayName="PRA Date 3" ma:format="DateOnly" ma:hidden="true" ma:internalName="PRADate3" ma:readOnly="false">
      <xsd:simpleType>
        <xsd:restriction base="dms:DateTime"/>
      </xsd:simpleType>
    </xsd:element>
    <xsd:element name="PRADateDisposal" ma:index="24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25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26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27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3" ma:index="28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  <xsd:element name="PRAText4" ma:index="29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30" nillable="true" ma:displayName="PRA Text 5" ma:hidden="true" ma:indexed="true" ma:internalName="PRAText5" ma:readOnly="false">
      <xsd:simpleType>
        <xsd:restriction base="dms:Text">
          <xsd:maxLength value="255"/>
        </xsd:restriction>
      </xsd:simpleType>
    </xsd:element>
    <xsd:element name="AggregationStatus" ma:index="31" nillable="true" ma:displayName="Aggregation Status" ma:default="Normal" ma:format="Dropdown" ma:hidden="true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Project" ma:index="32" nillable="true" ma:displayName="Project" ma:default="NA" ma:hidden="true" ma:internalName="Project" ma:readOnly="false">
      <xsd:simpleType>
        <xsd:restriction base="dms:Text">
          <xsd:maxLength value="255"/>
        </xsd:restriction>
      </xsd:simpleType>
    </xsd:element>
    <xsd:element name="Activity" ma:index="33" nillable="true" ma:displayName="Activity" ma:default="" ma:hidden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b055-6eb4-45a1-bc20-bf2ac0d420da" elementFormDefault="qualified">
    <xsd:import namespace="http://schemas.microsoft.com/office/2006/documentManagement/types"/>
    <xsd:import namespace="http://schemas.microsoft.com/office/infopath/2007/PartnerControls"/>
    <xsd:element name="KeyWords" ma:index="9" nillable="true" ma:displayName="Key Words" ma:hidden="true" ma:internalName="KeyWords" ma:readOnly="false">
      <xsd:simpleType>
        <xsd:restriction base="dms:Note"/>
      </xsd:simpleType>
    </xsd:element>
    <xsd:element name="SecurityClassification" ma:index="11" nillable="true" ma:displayName="Security Classification" ma:format="Dropdown" ma:hidden="true" ma:internalName="SecurityClassification" ma:readOnly="false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79e5-42ce-4aa0-ac78-b6418001f0d2" elementFormDefault="qualified">
    <xsd:import namespace="http://schemas.microsoft.com/office/2006/documentManagement/types"/>
    <xsd:import namespace="http://schemas.microsoft.com/office/infopath/2007/PartnerControls"/>
    <xsd:element name="AggregationNarrative" ma:index="34" nillable="true" ma:displayName="Aggregation Narrative" ma:hidden="true" ma:internalName="AggregationNarrativ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514c-9034-4fa3-897a-8352025b26ed" elementFormDefault="qualified">
    <xsd:import namespace="http://schemas.microsoft.com/office/2006/documentManagement/types"/>
    <xsd:import namespace="http://schemas.microsoft.com/office/infopath/2007/PartnerControls"/>
    <xsd:element name="Channel" ma:index="35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Team" ma:index="36" nillable="true" ma:displayName="Team" ma:default="Governance" ma:hidden="true" ma:internalName="Team" ma:readOnly="false">
      <xsd:simpleType>
        <xsd:restriction base="dms:Text">
          <xsd:maxLength value="255"/>
        </xsd:restriction>
      </xsd:simpleType>
    </xsd:element>
    <xsd:element name="Level2" ma:index="37" nillable="true" ma:displayName="Level2" ma:default="NA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38" nillable="true" ma:displayName="Level3" ma:hidden="true" ma:internalName="Level3" ma:readOnly="false">
      <xsd:simpleType>
        <xsd:restriction base="dms:Text">
          <xsd:maxLength value="255"/>
        </xsd:restriction>
      </xsd:simpleType>
    </xsd:element>
    <xsd:element name="Year" ma:index="39" nillable="true" ma:displayName="Year" ma:default="NA" ma:hidden="true" ma:internalName="Year" ma:readOnly="false">
      <xsd:simpleType>
        <xsd:restriction base="dms:Text">
          <xsd:maxLength value="255"/>
        </xsd:restriction>
      </xsd:simpleType>
    </xsd:element>
    <xsd:element name="OverrideLabel" ma:index="40" nillable="true" ma:displayName="Override Label" ma:hidden="true" ma:indexed="true" ma:internalName="OverrideLabel" ma:readOnly="false">
      <xsd:simpleType>
        <xsd:restriction base="dms:Text">
          <xsd:maxLength value="255"/>
        </xsd:restriction>
      </xsd:simpleType>
    </xsd:element>
    <xsd:element name="SetLabel" ma:index="41" nillable="true" ma:displayName="Set Label" ma:default="RETAIN" ma:hidden="true" ma:indexed="true" ma:internalName="Set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8820d-5d77-49fd-a90f-de67c7df7ae1" elementFormDefault="qualified">
    <xsd:import namespace="http://schemas.microsoft.com/office/2006/documentManagement/types"/>
    <xsd:import namespace="http://schemas.microsoft.com/office/infopath/2007/PartnerControls"/>
    <xsd:element name="zMigrationID" ma:index="42" nillable="true" ma:displayName="zMigrationID" ma:hidden="true" ma:indexed="true" ma:internalName="zMigrationID" ma:readOnly="false">
      <xsd:simpleType>
        <xsd:restriction base="dms:Text">
          <xsd:maxLength value="255"/>
        </xsd:restriction>
      </xsd:simpleType>
    </xsd:element>
    <xsd:element name="zLegacy" ma:index="43" nillable="true" ma:displayName="zLegacy" ma:hidden="true" ma:internalName="zLegacy" ma:readOnly="false">
      <xsd:simpleType>
        <xsd:restriction base="dms:Note"/>
      </xsd:simpleType>
    </xsd:element>
    <xsd:element name="zLegacyJSON" ma:index="44" nillable="true" ma:displayName="zLegacyJSON" ma:hidden="true" ma:internalName="zLegacyJS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c6748-c28d-4fd0-b98f-0f431de5959e" elementFormDefault="qualified">
    <xsd:import namespace="http://schemas.microsoft.com/office/2006/documentManagement/types"/>
    <xsd:import namespace="http://schemas.microsoft.com/office/infopath/2007/PartnerControls"/>
    <xsd:element name="ObjectiveID" ma:index="45" nillable="true" ma:displayName="Objective ID" ma:hidden="true" ma:internalName="ObjectiveID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4b65f-670c-4d45-8bb4-1dbd1920dd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4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4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5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5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54" nillable="true" ma:taxonomy="true" ma:internalName="lcf76f155ced4ddcb4097134ff3c332f" ma:taxonomyFieldName="MediaServiceImageTags" ma:displayName="Image Tags" ma:readOnly="false" ma:fieldId="{5cf76f15-5ced-4ddc-b409-7134ff3c332f}" ma:taxonomyMulti="true" ma:sspId="c7d328cb-87b6-454d-8e4d-926b9ed8b4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5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57" nillable="true" ma:displayName="Location" ma:indexed="true" ma:internalName="MediaServiceLocation" ma:readOnly="true">
      <xsd:simpleType>
        <xsd:restriction base="dms:Text"/>
      </xsd:simpleType>
    </xsd:element>
    <xsd:element name="Links" ma:index="58" nillable="true" ma:displayName="Links" ma:internalName="Links">
      <xsd:simpleType>
        <xsd:restriction base="dms:Note">
          <xsd:maxLength value="255"/>
        </xsd:restriction>
      </xsd:simpleType>
    </xsd:element>
    <xsd:element name="MediaServiceSearchProperties" ma:index="6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6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24c20-d424-4528-aba7-7a785f7b45c8" elementFormDefault="qualified">
    <xsd:import namespace="http://schemas.microsoft.com/office/2006/documentManagement/types"/>
    <xsd:import namespace="http://schemas.microsoft.com/office/infopath/2007/PartnerControls"/>
    <xsd:element name="TaxCatchAll" ma:index="55" nillable="true" ma:displayName="Taxonomy Catch All Column" ma:hidden="true" ma:list="{bc4854ef-955d-477c-a603-dee32718a7e3}" ma:internalName="TaxCatchAll" ma:showField="CatchAllData" ma:web="6c624c20-d424-4528-aba7-7a785f7b45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5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6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6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4f9c820c-e7e2-444d-97ee-45f2b3485c1d">NA</Project>
    <Subactivity xmlns="4f9c820c-e7e2-444d-97ee-45f2b3485c1d">Council Meetings</Subactivity>
    <FunctionGroup xmlns="4f9c820c-e7e2-444d-97ee-45f2b3485c1d">Governance</FunctionGroup>
    <CategoryName xmlns="4f9c820c-e7e2-444d-97ee-45f2b3485c1d">2022-2025 Triennium</CategoryName>
    <_dlc_DocId xmlns="6c624c20-d424-4528-aba7-7a785f7b45c8">Governance-733917699-14512</_dlc_DocId>
    <Team xmlns="c91a514c-9034-4fa3-897a-8352025b26ed">Governance</Team>
    <SetLabel xmlns="c91a514c-9034-4fa3-897a-8352025b26ed">RETAIN</SetLabel>
    <Case xmlns="4f9c820c-e7e2-444d-97ee-45f2b3485c1d">NA</Case>
    <AggregationStatus xmlns="4f9c820c-e7e2-444d-97ee-45f2b3485c1d">Normal</AggregationStatus>
    <CategoryValue xmlns="4f9c820c-e7e2-444d-97ee-45f2b3485c1d">NA</CategoryValue>
    <_dlc_DocIdUrl xmlns="6c624c20-d424-4528-aba7-7a785f7b45c8">
      <Url>https://otagorc.sharepoint.com/sites/Governance/_layouts/15/DocIdRedir.aspx?ID=Governance-733917699-14512</Url>
      <Description>Governance-733917699-14512</Description>
    </_dlc_DocIdUrl>
    <Level2 xmlns="c91a514c-9034-4fa3-897a-8352025b26ed">NA</Level2>
    <Channel xmlns="c91a514c-9034-4fa3-897a-8352025b26ed">NA</Channel>
    <PRAType xmlns="4f9c820c-e7e2-444d-97ee-45f2b3485c1d">Doc</PRAType>
    <Year xmlns="c91a514c-9034-4fa3-897a-8352025b26ed">NA</Year>
    <BusinessValue xmlns="4f9c820c-e7e2-444d-97ee-45f2b3485c1d" xsi:nil="true"/>
    <PRADateDisposal xmlns="4f9c820c-e7e2-444d-97ee-45f2b3485c1d" xsi:nil="true"/>
    <KeyWords xmlns="15ffb055-6eb4-45a1-bc20-bf2ac0d420da" xsi:nil="true"/>
    <SecurityClassification xmlns="15ffb055-6eb4-45a1-bc20-bf2ac0d420da" xsi:nil="true"/>
    <PRADate3 xmlns="4f9c820c-e7e2-444d-97ee-45f2b3485c1d" xsi:nil="true"/>
    <PRAText5 xmlns="4f9c820c-e7e2-444d-97ee-45f2b3485c1d" xsi:nil="true"/>
    <Activity xmlns="4f9c820c-e7e2-444d-97ee-45f2b3485c1d" xsi:nil="true"/>
    <Links xmlns="ae74b65f-670c-4d45-8bb4-1dbd1920ddae" xsi:nil="true"/>
    <PRADate2 xmlns="4f9c820c-e7e2-444d-97ee-45f2b3485c1d" xsi:nil="true"/>
    <PRAText1 xmlns="4f9c820c-e7e2-444d-97ee-45f2b3485c1d" xsi:nil="true"/>
    <PRAText4 xmlns="4f9c820c-e7e2-444d-97ee-45f2b3485c1d" xsi:nil="true"/>
    <Level3 xmlns="c91a514c-9034-4fa3-897a-8352025b26ed" xsi:nil="true"/>
    <lcf76f155ced4ddcb4097134ff3c332f xmlns="ae74b65f-670c-4d45-8bb4-1dbd1920ddae">
      <Terms xmlns="http://schemas.microsoft.com/office/infopath/2007/PartnerControls"/>
    </lcf76f155ced4ddcb4097134ff3c332f>
    <zLegacy xmlns="7af8820d-5d77-49fd-a90f-de67c7df7ae1" xsi:nil="true"/>
    <Function xmlns="4f9c820c-e7e2-444d-97ee-45f2b3485c1d" xsi:nil="true"/>
    <RelatedPeople xmlns="4f9c820c-e7e2-444d-97ee-45f2b3485c1d">
      <UserInfo>
        <DisplayName/>
        <AccountId xsi:nil="true"/>
        <AccountType/>
      </UserInfo>
    </RelatedPeople>
    <AggregationNarrative xmlns="725c79e5-42ce-4aa0-ac78-b6418001f0d2" xsi:nil="true"/>
    <PRADate1 xmlns="4f9c820c-e7e2-444d-97ee-45f2b3485c1d" xsi:nil="true"/>
    <TaxCatchAll xmlns="6c624c20-d424-4528-aba7-7a785f7b45c8" xsi:nil="true"/>
    <DocumentType xmlns="4f9c820c-e7e2-444d-97ee-45f2b3485c1d" xsi:nil="true"/>
    <PRAText3 xmlns="4f9c820c-e7e2-444d-97ee-45f2b3485c1d" xsi:nil="true"/>
    <OverrideLabel xmlns="c91a514c-9034-4fa3-897a-8352025b26ed" xsi:nil="true"/>
    <ObjectiveID xmlns="cf5c6748-c28d-4fd0-b98f-0f431de5959e" xsi:nil="true"/>
    <zLegacyJSON xmlns="7af8820d-5d77-49fd-a90f-de67c7df7ae1" xsi:nil="true"/>
    <zMigrationID xmlns="7af8820d-5d77-49fd-a90f-de67c7df7ae1" xsi:nil="true"/>
    <Narrative xmlns="4f9c820c-e7e2-444d-97ee-45f2b3485c1d" xsi:nil="true"/>
    <PRADateTrigger xmlns="4f9c820c-e7e2-444d-97ee-45f2b3485c1d" xsi:nil="true"/>
    <PRAText2 xmlns="4f9c820c-e7e2-444d-97ee-45f2b3485c1d" xsi:nil="true"/>
  </documentManagement>
</p:properties>
</file>

<file path=customXml/itemProps1.xml><?xml version="1.0" encoding="utf-8"?>
<ds:datastoreItem xmlns:ds="http://schemas.openxmlformats.org/officeDocument/2006/customXml" ds:itemID="{C37E4236-D09C-44F8-8874-98D0B12903BE}"/>
</file>

<file path=customXml/itemProps2.xml><?xml version="1.0" encoding="utf-8"?>
<ds:datastoreItem xmlns:ds="http://schemas.openxmlformats.org/officeDocument/2006/customXml" ds:itemID="{97A29EDD-680A-4D6D-85C6-F3ACD7C83EA3}"/>
</file>

<file path=customXml/itemProps3.xml><?xml version="1.0" encoding="utf-8"?>
<ds:datastoreItem xmlns:ds="http://schemas.openxmlformats.org/officeDocument/2006/customXml" ds:itemID="{899F602C-E8E6-4513-AC86-9EACAF2D2561}"/>
</file>

<file path=customXml/itemProps4.xml><?xml version="1.0" encoding="utf-8"?>
<ds:datastoreItem xmlns:ds="http://schemas.openxmlformats.org/officeDocument/2006/customXml" ds:itemID="{EF59404A-030C-4B98-90FE-B793751FDB16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301</TotalTime>
  <Words>491</Words>
  <Application>Microsoft Office PowerPoint</Application>
  <PresentationFormat>Widescreen</PresentationFormat>
  <Paragraphs>91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  <vt:lpstr>OTAGO SOUTHLAND RESCUE HELICOPTER TRUST 2025 PRESENTATION TO OTAGO REGIONAL COUNCIL for the year ended 30 June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OTAGO SOUTHLAND RESCUE HELICOPTER TRUST</dc:title>
  <dc:creator>Vivienne Seaton</dc:creator>
  <cp:lastModifiedBy>Kylie Darragh</cp:lastModifiedBy>
  <cp:revision>9</cp:revision>
  <dcterms:created xsi:type="dcterms:W3CDTF">2023-10-15T06:24:57Z</dcterms:created>
  <dcterms:modified xsi:type="dcterms:W3CDTF">2025-09-22T23:31:19Z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0x0101002FFEDB9C6A73274794DF28531864304F</vt:lpwstr>
  </property>
  <property fmtid="{D5CDD505-2E9C-101B-9397-08002B2CF9AE}" pid="3" name="_dlc_DocIdItemGuid">
    <vt:lpwstr>9c765451-e8ae-4353-8ba0-d8b3620e88fe</vt:lpwstr>
  </property>
</Properties>
</file>