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2">
  <p:sldMasterIdLst>
    <p:sldMasterId id="2147483660" r:id="rId4"/>
  </p:sldMasterIdLst>
  <p:notesMasterIdLst>
    <p:notesMasterId r:id="rId42"/>
  </p:notesMasterIdLst>
  <p:sldIdLst>
    <p:sldId id="554" r:id="rId5"/>
    <p:sldId id="553" r:id="rId6"/>
    <p:sldId id="622" r:id="rId7"/>
    <p:sldId id="740" r:id="rId8"/>
    <p:sldId id="741" r:id="rId9"/>
    <p:sldId id="644" r:id="rId10"/>
    <p:sldId id="737" r:id="rId11"/>
    <p:sldId id="734" r:id="rId12"/>
    <p:sldId id="735" r:id="rId13"/>
    <p:sldId id="736" r:id="rId14"/>
    <p:sldId id="713" r:id="rId15"/>
    <p:sldId id="714" r:id="rId16"/>
    <p:sldId id="625" r:id="rId17"/>
    <p:sldId id="731" r:id="rId18"/>
    <p:sldId id="727" r:id="rId19"/>
    <p:sldId id="728" r:id="rId20"/>
    <p:sldId id="729" r:id="rId21"/>
    <p:sldId id="730" r:id="rId22"/>
    <p:sldId id="721" r:id="rId23"/>
    <p:sldId id="726" r:id="rId24"/>
    <p:sldId id="725" r:id="rId25"/>
    <p:sldId id="723" r:id="rId26"/>
    <p:sldId id="724" r:id="rId27"/>
    <p:sldId id="719" r:id="rId28"/>
    <p:sldId id="720" r:id="rId29"/>
    <p:sldId id="744" r:id="rId30"/>
    <p:sldId id="743" r:id="rId31"/>
    <p:sldId id="717" r:id="rId32"/>
    <p:sldId id="716" r:id="rId33"/>
    <p:sldId id="708" r:id="rId34"/>
    <p:sldId id="747" r:id="rId35"/>
    <p:sldId id="742" r:id="rId36"/>
    <p:sldId id="709" r:id="rId37"/>
    <p:sldId id="715" r:id="rId38"/>
    <p:sldId id="718" r:id="rId39"/>
    <p:sldId id="745" r:id="rId40"/>
    <p:sldId id="746" r:id="rId41"/>
  </p:sldIdLst>
  <p:sldSz cx="9144000" cy="5143500" type="screen16x9"/>
  <p:notesSz cx="6669088" cy="9753600"/>
  <p:embeddedFontLst>
    <p:embeddedFont>
      <p:font typeface="Arial Black" panose="020B0A04020102020204" pitchFamily="34" charset="0"/>
      <p:bold r:id="rId43"/>
    </p:embeddedFont>
    <p:embeddedFont>
      <p:font typeface="Arial Narrow" panose="020B060602020203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Franklin Gothic Book" panose="020B0503020102020204" pitchFamily="34" charset="0"/>
      <p:regular r:id="rId52"/>
      <p:italic r:id="rId53"/>
    </p:embeddedFont>
    <p:embeddedFont>
      <p:font typeface="Source Sans Pro" panose="020B0503030403020204" pitchFamily="34" charset="0"/>
      <p:regular r:id="rId54"/>
      <p:bold r:id="rId55"/>
      <p:italic r:id="rId56"/>
      <p:boldItalic r:id="rId57"/>
    </p:embeddedFont>
    <p:embeddedFont>
      <p:font typeface="Source Sans Pro Bold" panose="020B0703030403020204" charset="0"/>
      <p:bold r:id="rId58"/>
    </p:embeddedFont>
    <p:embeddedFont>
      <p:font typeface="Source Sans Pro Semibold" panose="020B0603030403020204" pitchFamily="34" charset="0"/>
      <p:bold r:id="rId59"/>
      <p:boldItalic r:id="rId60"/>
    </p:embeddedFont>
  </p:embeddedFontLst>
  <p:defaultTextStyle>
    <a:defPPr>
      <a:defRPr lang="en-US"/>
    </a:defPPr>
    <a:lvl1pPr marL="0" algn="l" defTabSz="389626" rtl="0" eaLnBrk="1" latinLnBrk="0" hangingPunct="1">
      <a:defRPr sz="1534" kern="1200">
        <a:solidFill>
          <a:schemeClr val="tx1"/>
        </a:solidFill>
        <a:latin typeface="+mn-lt"/>
        <a:ea typeface="+mn-ea"/>
        <a:cs typeface="+mn-cs"/>
      </a:defRPr>
    </a:lvl1pPr>
    <a:lvl2pPr marL="389626" algn="l" defTabSz="389626" rtl="0" eaLnBrk="1" latinLnBrk="0" hangingPunct="1">
      <a:defRPr sz="1534" kern="1200">
        <a:solidFill>
          <a:schemeClr val="tx1"/>
        </a:solidFill>
        <a:latin typeface="+mn-lt"/>
        <a:ea typeface="+mn-ea"/>
        <a:cs typeface="+mn-cs"/>
      </a:defRPr>
    </a:lvl2pPr>
    <a:lvl3pPr marL="779252" algn="l" defTabSz="389626" rtl="0" eaLnBrk="1" latinLnBrk="0" hangingPunct="1">
      <a:defRPr sz="1534" kern="1200">
        <a:solidFill>
          <a:schemeClr val="tx1"/>
        </a:solidFill>
        <a:latin typeface="+mn-lt"/>
        <a:ea typeface="+mn-ea"/>
        <a:cs typeface="+mn-cs"/>
      </a:defRPr>
    </a:lvl3pPr>
    <a:lvl4pPr marL="1168878" algn="l" defTabSz="389626" rtl="0" eaLnBrk="1" latinLnBrk="0" hangingPunct="1">
      <a:defRPr sz="1534" kern="1200">
        <a:solidFill>
          <a:schemeClr val="tx1"/>
        </a:solidFill>
        <a:latin typeface="+mn-lt"/>
        <a:ea typeface="+mn-ea"/>
        <a:cs typeface="+mn-cs"/>
      </a:defRPr>
    </a:lvl4pPr>
    <a:lvl5pPr marL="1558503" algn="l" defTabSz="389626" rtl="0" eaLnBrk="1" latinLnBrk="0" hangingPunct="1">
      <a:defRPr sz="1534" kern="1200">
        <a:solidFill>
          <a:schemeClr val="tx1"/>
        </a:solidFill>
        <a:latin typeface="+mn-lt"/>
        <a:ea typeface="+mn-ea"/>
        <a:cs typeface="+mn-cs"/>
      </a:defRPr>
    </a:lvl5pPr>
    <a:lvl6pPr marL="1948129" algn="l" defTabSz="389626" rtl="0" eaLnBrk="1" latinLnBrk="0" hangingPunct="1">
      <a:defRPr sz="1534" kern="1200">
        <a:solidFill>
          <a:schemeClr val="tx1"/>
        </a:solidFill>
        <a:latin typeface="+mn-lt"/>
        <a:ea typeface="+mn-ea"/>
        <a:cs typeface="+mn-cs"/>
      </a:defRPr>
    </a:lvl6pPr>
    <a:lvl7pPr marL="2337755" algn="l" defTabSz="389626" rtl="0" eaLnBrk="1" latinLnBrk="0" hangingPunct="1">
      <a:defRPr sz="1534" kern="1200">
        <a:solidFill>
          <a:schemeClr val="tx1"/>
        </a:solidFill>
        <a:latin typeface="+mn-lt"/>
        <a:ea typeface="+mn-ea"/>
        <a:cs typeface="+mn-cs"/>
      </a:defRPr>
    </a:lvl7pPr>
    <a:lvl8pPr marL="2727381" algn="l" defTabSz="389626" rtl="0" eaLnBrk="1" latinLnBrk="0" hangingPunct="1">
      <a:defRPr sz="1534" kern="1200">
        <a:solidFill>
          <a:schemeClr val="tx1"/>
        </a:solidFill>
        <a:latin typeface="+mn-lt"/>
        <a:ea typeface="+mn-ea"/>
        <a:cs typeface="+mn-cs"/>
      </a:defRPr>
    </a:lvl8pPr>
    <a:lvl9pPr marL="3117007" algn="l" defTabSz="389626"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5AE14-423B-92BB-043E-726DAE06F014}" name="Jacqui Todd" initials="JT" userId="S::jacqui@incite.co.nz::d1cfee53-ccfa-4aaa-9be8-dbaddc2c55e3" providerId="AD"/>
  <p188:author id="{56B08123-AE5F-FCA5-4620-01AFF5EBBA82}" name="Tom De Pelsemaeker" initials="TP" userId="S::tom.depelsemaeker@orc.govt.nz::a2dc5448-a95a-4a9f-bcdc-53e7ddb0c2a5" providerId="AD"/>
  <p188:author id="{98833536-EF50-D942-29B6-FD45E65136B7}" name="Danielle Korevaar" initials="DK" userId="S::dani_incite.co.nz#ext#@otagorc.onmicrosoft.com::9799cd30-d550-411e-b0ec-8d1ffeeda465" providerId="AD"/>
  <p188:author id="{35051C53-847F-C333-5D94-9CBF6D70225A}" name="Matthew Hawtin" initials="MH" userId="S::matthew.hawtin@orc.govt.nz::44914820-ca95-487f-a454-0c2b490bdf74" providerId="AD"/>
  <p188:author id="{67C76B54-05B8-0B15-CCD6-5B1A0FB7D9C4}" name="Sam Walton" initials="SW" userId="S::sam.walton@orc.govt.nz::ba02e00c-b80f-45cb-9ab6-37a92ca7d7b3" providerId="AD"/>
  <p188:author id="{4602CB55-FEF9-D7D0-CAED-5340ACE594DB}" name="Matthew McCallum-Clark" initials="MMC" userId="S::Matthew.McCallum-Clark@orc.govt.nz::bdd338f5-94fb-44a1-8c32-c06979c02934" providerId="AD"/>
  <p188:author id="{E044285D-74C8-029F-3652-F70C89757C30}" name="Amber Smith" initials="AS" userId="S::Amber.Smith@orc.govt.nz::026dbfe6-b47d-4e89-8429-d49e3300f9de" providerId="AD"/>
  <p188:author id="{098C9E7B-AD66-33EE-8B6E-EF0489422A97}" name="Amber Smith" initials="AS" userId="S::amber.smith@orc.govt.nz::026dbfe6-b47d-4e89-8429-d49e3300f9de" providerId="AD"/>
  <p188:author id="{B60BA37C-89D7-49C3-1DDF-4DD26C10276F}" name="Danielle Korevaar" initials="DK" userId="S::dani@incite.co.nz::068c817b-b5ed-434c-acec-5e6a6a5ba9c5" providerId="AD"/>
  <p188:author id="{7AE2A380-2F52-9C56-CCF0-A222CE5C7753}" name="Fleur Matthews" initials="FM" userId="S::Fleur.Matthews@orc.govt.nz::cebb44ea-1c44-4047-b272-0aab1c4f2a2d" providerId="AD"/>
  <p188:author id="{2B490382-5438-BB3E-9DD5-3369C96BF05A}" name="Felicity Boyd" initials="FB" userId="S::felicity@incite.co.nz::3a8b0625-aa92-42c7-8eb1-13e29cfd1018" providerId="AD"/>
  <p188:author id="{666C66AA-C9BE-5C52-3ED8-92B2E0083A4B}" name="Anita Dawe" initials="AD" userId="S::anita.dawe@orc.govt.nz::2bd34c31-4a1c-4e5c-abd7-cb3752b9ce66" providerId="AD"/>
  <p188:author id="{75D369C3-B89E-BAE9-8569-351B1073ECEE}" name="Rhys Francis" initials="RF" userId="S::rhys.francis@orc.govt.nz::f3dc496f-98d7-4775-b551-18b9675837e8" providerId="AD"/>
  <p188:author id="{939F4FD1-0CD1-654C-DF63-4194F24E59EB}" name="Tim Stoddart" initials="TS" userId="S::tim@incite.co.nz::927df11d-2ff9-48a4-b417-9827852501cc" providerId="AD"/>
  <p188:author id="{0C4C98F2-531B-6BBD-30F9-9F40878AFBF0}" name="Tom De Pelsemaeker" initials="TDP" userId="S::Tom.DePelsemaeker@orc.govt.nz::a2dc5448-a95a-4a9f-bcdc-53e7ddb0c2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46"/>
    <a:srgbClr val="0A395B"/>
    <a:srgbClr val="0082B4"/>
    <a:srgbClr val="7AB1CF"/>
    <a:srgbClr val="C3DDEB"/>
    <a:srgbClr val="64BACA"/>
    <a:srgbClr val="9C4B5D"/>
    <a:srgbClr val="E8A11A"/>
    <a:srgbClr val="DEC64E"/>
    <a:srgbClr val="859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Matthews" userId="cebb44ea-1c44-4047-b272-0aab1c4f2a2d" providerId="ADAL" clId="{B39B77F8-FD52-40EC-8778-2099AC0A226B}"/>
    <pc:docChg chg="delSld modSld">
      <pc:chgData name="Fleur Matthews" userId="cebb44ea-1c44-4047-b272-0aab1c4f2a2d" providerId="ADAL" clId="{B39B77F8-FD52-40EC-8778-2099AC0A226B}" dt="2024-03-18T17:58:17.645" v="35" actId="20577"/>
      <pc:docMkLst>
        <pc:docMk/>
      </pc:docMkLst>
      <pc:sldChg chg="modSp mod">
        <pc:chgData name="Fleur Matthews" userId="cebb44ea-1c44-4047-b272-0aab1c4f2a2d" providerId="ADAL" clId="{B39B77F8-FD52-40EC-8778-2099AC0A226B}" dt="2024-03-18T17:55:36.349" v="26" actId="20577"/>
        <pc:sldMkLst>
          <pc:docMk/>
          <pc:sldMk cId="1362989798" sldId="553"/>
        </pc:sldMkLst>
        <pc:spChg chg="mod">
          <ac:chgData name="Fleur Matthews" userId="cebb44ea-1c44-4047-b272-0aab1c4f2a2d" providerId="ADAL" clId="{B39B77F8-FD52-40EC-8778-2099AC0A226B}" dt="2024-03-18T17:55:36.349" v="26" actId="20577"/>
          <ac:spMkLst>
            <pc:docMk/>
            <pc:sldMk cId="1362989798" sldId="553"/>
            <ac:spMk id="5" creationId="{B80CAAF1-B9A8-2536-B890-83A774534FCB}"/>
          </ac:spMkLst>
        </pc:spChg>
      </pc:sldChg>
      <pc:sldChg chg="del">
        <pc:chgData name="Fleur Matthews" userId="cebb44ea-1c44-4047-b272-0aab1c4f2a2d" providerId="ADAL" clId="{B39B77F8-FD52-40EC-8778-2099AC0A226B}" dt="2024-03-18T17:56:04.567" v="27" actId="47"/>
        <pc:sldMkLst>
          <pc:docMk/>
          <pc:sldMk cId="2698753049" sldId="637"/>
        </pc:sldMkLst>
      </pc:sldChg>
      <pc:sldChg chg="modSp mod">
        <pc:chgData name="Fleur Matthews" userId="cebb44ea-1c44-4047-b272-0aab1c4f2a2d" providerId="ADAL" clId="{B39B77F8-FD52-40EC-8778-2099AC0A226B}" dt="2024-03-18T17:58:17.645" v="35" actId="20577"/>
        <pc:sldMkLst>
          <pc:docMk/>
          <pc:sldMk cId="3983529911" sldId="737"/>
        </pc:sldMkLst>
        <pc:spChg chg="mod">
          <ac:chgData name="Fleur Matthews" userId="cebb44ea-1c44-4047-b272-0aab1c4f2a2d" providerId="ADAL" clId="{B39B77F8-FD52-40EC-8778-2099AC0A226B}" dt="2024-03-18T17:58:17.645" v="35" actId="20577"/>
          <ac:spMkLst>
            <pc:docMk/>
            <pc:sldMk cId="3983529911" sldId="737"/>
            <ac:spMk id="5" creationId="{18503F45-2ACF-8FD3-C7C9-803625D290C0}"/>
          </ac:spMkLst>
        </pc:spChg>
      </pc:sldChg>
      <pc:sldChg chg="modSp mod">
        <pc:chgData name="Fleur Matthews" userId="cebb44ea-1c44-4047-b272-0aab1c4f2a2d" providerId="ADAL" clId="{B39B77F8-FD52-40EC-8778-2099AC0A226B}" dt="2024-03-18T17:51:15.763" v="19" actId="20577"/>
        <pc:sldMkLst>
          <pc:docMk/>
          <pc:sldMk cId="563657328" sldId="741"/>
        </pc:sldMkLst>
        <pc:spChg chg="mod">
          <ac:chgData name="Fleur Matthews" userId="cebb44ea-1c44-4047-b272-0aab1c4f2a2d" providerId="ADAL" clId="{B39B77F8-FD52-40EC-8778-2099AC0A226B}" dt="2024-03-18T17:51:15.763" v="19" actId="20577"/>
          <ac:spMkLst>
            <pc:docMk/>
            <pc:sldMk cId="563657328" sldId="741"/>
            <ac:spMk id="5" creationId="{18503F45-2ACF-8FD3-C7C9-803625D290C0}"/>
          </ac:spMkLst>
        </pc:spChg>
      </pc:sldChg>
    </pc:docChg>
  </pc:docChgLst>
  <pc:docChgLst>
    <pc:chgData name="Amber Smith" userId="S::amber.smith@orc.govt.nz::026dbfe6-b47d-4e89-8429-d49e3300f9de" providerId="AD" clId="Web-{BEF07BEA-BB35-D9E1-2DD2-67DEA4DE08E4}"/>
    <pc:docChg chg="modSld">
      <pc:chgData name="Amber Smith" userId="S::amber.smith@orc.govt.nz::026dbfe6-b47d-4e89-8429-d49e3300f9de" providerId="AD" clId="Web-{BEF07BEA-BB35-D9E1-2DD2-67DEA4DE08E4}" dt="2024-03-18T21:43:39.369" v="16"/>
      <pc:docMkLst>
        <pc:docMk/>
      </pc:docMkLst>
      <pc:sldChg chg="modNotes">
        <pc:chgData name="Amber Smith" userId="S::amber.smith@orc.govt.nz::026dbfe6-b47d-4e89-8429-d49e3300f9de" providerId="AD" clId="Web-{BEF07BEA-BB35-D9E1-2DD2-67DEA4DE08E4}" dt="2024-03-18T21:43:39.369" v="16"/>
        <pc:sldMkLst>
          <pc:docMk/>
          <pc:sldMk cId="1210748136" sldId="731"/>
        </pc:sldMkLst>
      </pc:sldChg>
    </pc:docChg>
  </pc:docChgLst>
  <pc:docChgLst>
    <pc:chgData name="Felicity Boyd" userId="S::felicity_incite.co.nz#ext#@otagorc.onmicrosoft.com::695305e1-2fb2-4acc-9543-2fc1ad0d2f8b" providerId="AD" clId="Web-{ABCE2C8C-1254-1621-A09D-2923720BCAEA}"/>
    <pc:docChg chg="modSld">
      <pc:chgData name="Felicity Boyd" userId="S::felicity_incite.co.nz#ext#@otagorc.onmicrosoft.com::695305e1-2fb2-4acc-9543-2fc1ad0d2f8b" providerId="AD" clId="Web-{ABCE2C8C-1254-1621-A09D-2923720BCAEA}" dt="2024-03-25T22:53:55.555" v="113" actId="20577"/>
      <pc:docMkLst>
        <pc:docMk/>
      </pc:docMkLst>
      <pc:sldChg chg="modSp">
        <pc:chgData name="Felicity Boyd" userId="S::felicity_incite.co.nz#ext#@otagorc.onmicrosoft.com::695305e1-2fb2-4acc-9543-2fc1ad0d2f8b" providerId="AD" clId="Web-{ABCE2C8C-1254-1621-A09D-2923720BCAEA}" dt="2024-03-25T22:53:55.555" v="113" actId="20577"/>
        <pc:sldMkLst>
          <pc:docMk/>
          <pc:sldMk cId="1744878354" sldId="717"/>
        </pc:sldMkLst>
        <pc:spChg chg="mod">
          <ac:chgData name="Felicity Boyd" userId="S::felicity_incite.co.nz#ext#@otagorc.onmicrosoft.com::695305e1-2fb2-4acc-9543-2fc1ad0d2f8b" providerId="AD" clId="Web-{ABCE2C8C-1254-1621-A09D-2923720BCAEA}" dt="2024-03-25T22:53:55.555" v="113" actId="20577"/>
          <ac:spMkLst>
            <pc:docMk/>
            <pc:sldMk cId="1744878354" sldId="717"/>
            <ac:spMk id="5" creationId="{18503F45-2ACF-8FD3-C7C9-803625D290C0}"/>
          </ac:spMkLst>
        </pc:spChg>
      </pc:sldChg>
    </pc:docChg>
  </pc:docChgLst>
  <pc:docChgLst>
    <pc:chgData name="Rhys Francis" userId="f3dc496f-98d7-4775-b551-18b9675837e8" providerId="ADAL" clId="{254AE4EC-95E9-4603-AE0D-819EEB9F4848}"/>
    <pc:docChg chg="undo custSel modSld">
      <pc:chgData name="Rhys Francis" userId="f3dc496f-98d7-4775-b551-18b9675837e8" providerId="ADAL" clId="{254AE4EC-95E9-4603-AE0D-819EEB9F4848}" dt="2024-03-18T19:41:53.106" v="2868" actId="14100"/>
      <pc:docMkLst>
        <pc:docMk/>
      </pc:docMkLst>
      <pc:sldChg chg="modSp mod modCm">
        <pc:chgData name="Rhys Francis" userId="f3dc496f-98d7-4775-b551-18b9675837e8" providerId="ADAL" clId="{254AE4EC-95E9-4603-AE0D-819EEB9F4848}" dt="2024-03-13T02:23:14.708" v="2613" actId="20577"/>
        <pc:sldMkLst>
          <pc:docMk/>
          <pc:sldMk cId="1792715230" sldId="625"/>
        </pc:sldMkLst>
        <pc:spChg chg="mod">
          <ac:chgData name="Rhys Francis" userId="f3dc496f-98d7-4775-b551-18b9675837e8" providerId="ADAL" clId="{254AE4EC-95E9-4603-AE0D-819EEB9F4848}" dt="2024-03-13T02:23:14.708" v="2613" actId="20577"/>
          <ac:spMkLst>
            <pc:docMk/>
            <pc:sldMk cId="1792715230" sldId="625"/>
            <ac:spMk id="5" creationId="{18503F45-2ACF-8FD3-C7C9-803625D290C0}"/>
          </ac:spMkLst>
        </pc:spChg>
        <pc:extLst>
          <p:ext xmlns:p="http://schemas.openxmlformats.org/presentationml/2006/main" uri="{D6D511B9-2390-475A-947B-AFAB55BFBCF1}">
            <pc226:cmChg xmlns:pc226="http://schemas.microsoft.com/office/powerpoint/2022/06/main/command" chg="mod">
              <pc226:chgData name="Rhys Francis" userId="f3dc496f-98d7-4775-b551-18b9675837e8" providerId="ADAL" clId="{254AE4EC-95E9-4603-AE0D-819EEB9F4848}" dt="2024-03-13T02:23:14.708" v="2613" actId="20577"/>
              <pc2:cmMkLst xmlns:pc2="http://schemas.microsoft.com/office/powerpoint/2019/9/main/command">
                <pc:docMk/>
                <pc:sldMk cId="1792715230" sldId="625"/>
                <pc2:cmMk id="{4D517EA1-C453-4E34-B5D3-64BDEABC004E}"/>
              </pc2:cmMkLst>
              <pc226:cmRplyChg chg="add">
                <pc226:chgData name="Rhys Francis" userId="f3dc496f-98d7-4775-b551-18b9675837e8" providerId="ADAL" clId="{254AE4EC-95E9-4603-AE0D-819EEB9F4848}" dt="2024-03-13T02:14:31.392" v="1794"/>
                <pc2:cmRplyMkLst xmlns:pc2="http://schemas.microsoft.com/office/powerpoint/2019/9/main/command">
                  <pc:docMk/>
                  <pc:sldMk cId="1792715230" sldId="625"/>
                  <pc2:cmMk id="{4D517EA1-C453-4E34-B5D3-64BDEABC004E}"/>
                  <pc2:cmRplyMk id="{8F4AF8A6-8976-4655-87A1-6028E519D11A}"/>
                </pc2:cmRplyMkLst>
              </pc226:cmRplyChg>
            </pc226:cmChg>
            <pc226:cmChg xmlns:pc226="http://schemas.microsoft.com/office/powerpoint/2022/06/main/command" chg="mod">
              <pc226:chgData name="Rhys Francis" userId="f3dc496f-98d7-4775-b551-18b9675837e8" providerId="ADAL" clId="{254AE4EC-95E9-4603-AE0D-819EEB9F4848}" dt="2024-03-13T02:23:14.708" v="2613" actId="20577"/>
              <pc2:cmMkLst xmlns:pc2="http://schemas.microsoft.com/office/powerpoint/2019/9/main/command">
                <pc:docMk/>
                <pc:sldMk cId="1792715230" sldId="625"/>
                <pc2:cmMk id="{25F71DE7-9705-4EFA-A518-25ABABAD347A}"/>
              </pc2:cmMkLst>
              <pc226:cmRplyChg chg="add">
                <pc226:chgData name="Rhys Francis" userId="f3dc496f-98d7-4775-b551-18b9675837e8" providerId="ADAL" clId="{254AE4EC-95E9-4603-AE0D-819EEB9F4848}" dt="2024-03-13T01:09:21.203" v="1673"/>
                <pc2:cmRplyMkLst xmlns:pc2="http://schemas.microsoft.com/office/powerpoint/2019/9/main/command">
                  <pc:docMk/>
                  <pc:sldMk cId="1792715230" sldId="625"/>
                  <pc2:cmMk id="{25F71DE7-9705-4EFA-A518-25ABABAD347A}"/>
                  <pc2:cmRplyMk id="{00FE3A5B-1C7F-4B97-B44D-8BB6D92A28EC}"/>
                </pc2:cmRplyMkLst>
              </pc226:cmRplyChg>
            </pc226:cmChg>
          </p:ext>
        </pc:extLst>
      </pc:sldChg>
      <pc:sldChg chg="modSp mod modCm">
        <pc:chgData name="Rhys Francis" userId="f3dc496f-98d7-4775-b551-18b9675837e8" providerId="ADAL" clId="{254AE4EC-95E9-4603-AE0D-819EEB9F4848}" dt="2024-03-13T02:20:06.918" v="2319" actId="20577"/>
        <pc:sldMkLst>
          <pc:docMk/>
          <pc:sldMk cId="453800" sldId="699"/>
        </pc:sldMkLst>
        <pc:spChg chg="mod">
          <ac:chgData name="Rhys Francis" userId="f3dc496f-98d7-4775-b551-18b9675837e8" providerId="ADAL" clId="{254AE4EC-95E9-4603-AE0D-819EEB9F4848}" dt="2024-03-13T02:20:06.918" v="2319" actId="20577"/>
          <ac:spMkLst>
            <pc:docMk/>
            <pc:sldMk cId="453800" sldId="699"/>
            <ac:spMk id="5" creationId="{18503F45-2ACF-8FD3-C7C9-803625D290C0}"/>
          </ac:spMkLst>
        </pc:spChg>
        <pc:extLst>
          <p:ext xmlns:p="http://schemas.openxmlformats.org/presentationml/2006/main" uri="{D6D511B9-2390-475A-947B-AFAB55BFBCF1}">
            <pc226:cmChg xmlns:pc226="http://schemas.microsoft.com/office/powerpoint/2022/06/main/command" chg="mod">
              <pc226:chgData name="Rhys Francis" userId="f3dc496f-98d7-4775-b551-18b9675837e8" providerId="ADAL" clId="{254AE4EC-95E9-4603-AE0D-819EEB9F4848}" dt="2024-03-13T02:20:06.918" v="2319" actId="20577"/>
              <pc2:cmMkLst xmlns:pc2="http://schemas.microsoft.com/office/powerpoint/2019/9/main/command">
                <pc:docMk/>
                <pc:sldMk cId="453800" sldId="699"/>
                <pc2:cmMk id="{5D29AE01-EBCA-43C2-AC45-51B265CEA0C1}"/>
              </pc2:cmMkLst>
            </pc226:cmChg>
            <pc226:cmChg xmlns:pc226="http://schemas.microsoft.com/office/powerpoint/2022/06/main/command" chg="mod">
              <pc226:chgData name="Rhys Francis" userId="f3dc496f-98d7-4775-b551-18b9675837e8" providerId="ADAL" clId="{254AE4EC-95E9-4603-AE0D-819EEB9F4848}" dt="2024-03-13T02:20:06.918" v="2319" actId="20577"/>
              <pc2:cmMkLst xmlns:pc2="http://schemas.microsoft.com/office/powerpoint/2019/9/main/command">
                <pc:docMk/>
                <pc:sldMk cId="453800" sldId="699"/>
                <pc2:cmMk id="{AEB2F6B2-E543-4E31-9ADE-FB4CDBA2C2A7}"/>
              </pc2:cmMkLst>
              <pc226:cmRplyChg chg="add">
                <pc226:chgData name="Rhys Francis" userId="f3dc496f-98d7-4775-b551-18b9675837e8" providerId="ADAL" clId="{254AE4EC-95E9-4603-AE0D-819EEB9F4848}" dt="2024-03-13T02:18:18.886" v="2215"/>
                <pc2:cmRplyMkLst xmlns:pc2="http://schemas.microsoft.com/office/powerpoint/2019/9/main/command">
                  <pc:docMk/>
                  <pc:sldMk cId="453800" sldId="699"/>
                  <pc2:cmMk id="{AEB2F6B2-E543-4E31-9ADE-FB4CDBA2C2A7}"/>
                  <pc2:cmRplyMk id="{488A9835-4A13-4C8D-ABC2-9DD00D3A6930}"/>
                </pc2:cmRplyMkLst>
              </pc226:cmRplyChg>
            </pc226:cmChg>
            <pc226:cmChg xmlns:pc226="http://schemas.microsoft.com/office/powerpoint/2022/06/main/command" chg="mod">
              <pc226:chgData name="Rhys Francis" userId="f3dc496f-98d7-4775-b551-18b9675837e8" providerId="ADAL" clId="{254AE4EC-95E9-4603-AE0D-819EEB9F4848}" dt="2024-03-13T02:20:06.918" v="2319" actId="20577"/>
              <pc2:cmMkLst xmlns:pc2="http://schemas.microsoft.com/office/powerpoint/2019/9/main/command">
                <pc:docMk/>
                <pc:sldMk cId="453800" sldId="699"/>
                <pc2:cmMk id="{CD9FD4C0-9327-472E-9A61-B9116A60EA46}"/>
              </pc2:cmMkLst>
            </pc226:cmChg>
          </p:ext>
        </pc:extLst>
      </pc:sldChg>
      <pc:sldChg chg="modSp mod">
        <pc:chgData name="Rhys Francis" userId="f3dc496f-98d7-4775-b551-18b9675837e8" providerId="ADAL" clId="{254AE4EC-95E9-4603-AE0D-819EEB9F4848}" dt="2024-03-13T02:27:33.808" v="2865" actId="20577"/>
        <pc:sldMkLst>
          <pc:docMk/>
          <pc:sldMk cId="889314876" sldId="700"/>
        </pc:sldMkLst>
        <pc:spChg chg="mod">
          <ac:chgData name="Rhys Francis" userId="f3dc496f-98d7-4775-b551-18b9675837e8" providerId="ADAL" clId="{254AE4EC-95E9-4603-AE0D-819EEB9F4848}" dt="2024-03-13T02:27:33.808" v="2865" actId="20577"/>
          <ac:spMkLst>
            <pc:docMk/>
            <pc:sldMk cId="889314876" sldId="700"/>
            <ac:spMk id="5" creationId="{18503F45-2ACF-8FD3-C7C9-803625D290C0}"/>
          </ac:spMkLst>
        </pc:spChg>
      </pc:sldChg>
      <pc:sldChg chg="modSp mod">
        <pc:chgData name="Rhys Francis" userId="f3dc496f-98d7-4775-b551-18b9675837e8" providerId="ADAL" clId="{254AE4EC-95E9-4603-AE0D-819EEB9F4848}" dt="2024-03-12T03:02:07.668" v="1494" actId="313"/>
        <pc:sldMkLst>
          <pc:docMk/>
          <pc:sldMk cId="1122311887" sldId="702"/>
        </pc:sldMkLst>
        <pc:spChg chg="mod">
          <ac:chgData name="Rhys Francis" userId="f3dc496f-98d7-4775-b551-18b9675837e8" providerId="ADAL" clId="{254AE4EC-95E9-4603-AE0D-819EEB9F4848}" dt="2024-03-12T03:02:07.668" v="1494" actId="313"/>
          <ac:spMkLst>
            <pc:docMk/>
            <pc:sldMk cId="1122311887" sldId="702"/>
            <ac:spMk id="5" creationId="{18503F45-2ACF-8FD3-C7C9-803625D290C0}"/>
          </ac:spMkLst>
        </pc:spChg>
      </pc:sldChg>
      <pc:sldChg chg="modSp mod">
        <pc:chgData name="Rhys Francis" userId="f3dc496f-98d7-4775-b551-18b9675837e8" providerId="ADAL" clId="{254AE4EC-95E9-4603-AE0D-819EEB9F4848}" dt="2024-03-17T22:39:30.713" v="2868" actId="14100"/>
        <pc:sldMkLst>
          <pc:docMk/>
          <pc:sldMk cId="3711918640" sldId="728"/>
        </pc:sldMkLst>
        <pc:spChg chg="mod">
          <ac:chgData name="Rhys Francis" userId="f3dc496f-98d7-4775-b551-18b9675837e8" providerId="ADAL" clId="{254AE4EC-95E9-4603-AE0D-819EEB9F4848}" dt="2024-03-17T22:39:30.713" v="2868" actId="14100"/>
          <ac:spMkLst>
            <pc:docMk/>
            <pc:sldMk cId="3711918640" sldId="728"/>
            <ac:spMk id="5" creationId="{18503F45-2ACF-8FD3-C7C9-803625D290C0}"/>
          </ac:spMkLst>
        </pc:spChg>
      </pc:sldChg>
      <pc:sldChg chg="modNotesTx">
        <pc:chgData name="Rhys Francis" userId="f3dc496f-98d7-4775-b551-18b9675837e8" providerId="ADAL" clId="{254AE4EC-95E9-4603-AE0D-819EEB9F4848}" dt="2024-03-17T21:07:16.092" v="2866" actId="20577"/>
        <pc:sldMkLst>
          <pc:docMk/>
          <pc:sldMk cId="1210748136" sldId="731"/>
        </pc:sldMkLst>
      </pc:sldChg>
      <pc:sldChg chg="modNotesTx">
        <pc:chgData name="Rhys Francis" userId="f3dc496f-98d7-4775-b551-18b9675837e8" providerId="ADAL" clId="{254AE4EC-95E9-4603-AE0D-819EEB9F4848}" dt="2024-03-17T21:07:20.933" v="2867"/>
        <pc:sldMkLst>
          <pc:docMk/>
          <pc:sldMk cId="1858459919" sldId="738"/>
        </pc:sldMkLst>
      </pc:sldChg>
    </pc:docChg>
  </pc:docChgLst>
  <pc:docChgLst>
    <pc:chgData name="Matthew McCallum-Clark" userId="bdd338f5-94fb-44a1-8c32-c06979c02934" providerId="ADAL" clId="{C547E994-FA46-4F86-B831-8AB2D1863C39}"/>
    <pc:docChg chg="modSld">
      <pc:chgData name="Matthew McCallum-Clark" userId="bdd338f5-94fb-44a1-8c32-c06979c02934" providerId="ADAL" clId="{C547E994-FA46-4F86-B831-8AB2D1863C39}" dt="2024-03-19T02:10:50.444" v="1" actId="14100"/>
      <pc:docMkLst>
        <pc:docMk/>
      </pc:docMkLst>
      <pc:sldChg chg="modSp mod">
        <pc:chgData name="Matthew McCallum-Clark" userId="bdd338f5-94fb-44a1-8c32-c06979c02934" providerId="ADAL" clId="{C547E994-FA46-4F86-B831-8AB2D1863C39}" dt="2024-03-19T02:10:50.444" v="1" actId="14100"/>
        <pc:sldMkLst>
          <pc:docMk/>
          <pc:sldMk cId="452732597" sldId="724"/>
        </pc:sldMkLst>
        <pc:spChg chg="mod">
          <ac:chgData name="Matthew McCallum-Clark" userId="bdd338f5-94fb-44a1-8c32-c06979c02934" providerId="ADAL" clId="{C547E994-FA46-4F86-B831-8AB2D1863C39}" dt="2024-03-19T02:10:50.444" v="1" actId="14100"/>
          <ac:spMkLst>
            <pc:docMk/>
            <pc:sldMk cId="452732597" sldId="724"/>
            <ac:spMk id="5" creationId="{18503F45-2ACF-8FD3-C7C9-803625D290C0}"/>
          </ac:spMkLst>
        </pc:spChg>
      </pc:sldChg>
    </pc:docChg>
  </pc:docChgLst>
  <pc:docChgLst>
    <pc:chgData name="Tom De Pelsemaeker" userId="a2dc5448-a95a-4a9f-bcdc-53e7ddb0c2a5" providerId="ADAL" clId="{18274336-4568-4B47-8900-F41CA7C564A9}"/>
    <pc:docChg chg="undo custSel addSld delSld">
      <pc:chgData name="Tom De Pelsemaeker" userId="a2dc5448-a95a-4a9f-bcdc-53e7ddb0c2a5" providerId="ADAL" clId="{18274336-4568-4B47-8900-F41CA7C564A9}" dt="2024-03-25T20:11:10.088" v="3" actId="2696"/>
      <pc:docMkLst>
        <pc:docMk/>
      </pc:docMkLst>
      <pc:sldChg chg="add del">
        <pc:chgData name="Tom De Pelsemaeker" userId="a2dc5448-a95a-4a9f-bcdc-53e7ddb0c2a5" providerId="ADAL" clId="{18274336-4568-4B47-8900-F41CA7C564A9}" dt="2024-03-25T20:11:09.194" v="2" actId="2696"/>
        <pc:sldMkLst>
          <pc:docMk/>
          <pc:sldMk cId="2439479688" sldId="716"/>
        </pc:sldMkLst>
      </pc:sldChg>
      <pc:sldChg chg="add del">
        <pc:chgData name="Tom De Pelsemaeker" userId="a2dc5448-a95a-4a9f-bcdc-53e7ddb0c2a5" providerId="ADAL" clId="{18274336-4568-4B47-8900-F41CA7C564A9}" dt="2024-03-25T20:11:10.088" v="3" actId="2696"/>
        <pc:sldMkLst>
          <pc:docMk/>
          <pc:sldMk cId="1744878354" sldId="717"/>
        </pc:sldMkLst>
      </pc:sldChg>
    </pc:docChg>
  </pc:docChgLst>
  <pc:docChgLst>
    <pc:chgData name="Jacqui Todd" userId="d1cfee53-ccfa-4aaa-9be8-dbaddc2c55e3" providerId="ADAL" clId="{59348A79-4D84-430A-80C9-B2D2CC5E2C0E}"/>
    <pc:docChg chg="undo custSel addSld delSld modSld">
      <pc:chgData name="Jacqui Todd" userId="d1cfee53-ccfa-4aaa-9be8-dbaddc2c55e3" providerId="ADAL" clId="{59348A79-4D84-430A-80C9-B2D2CC5E2C0E}" dt="2024-03-25T20:41:37.222" v="272" actId="20577"/>
      <pc:docMkLst>
        <pc:docMk/>
      </pc:docMkLst>
      <pc:sldChg chg="modSp mod">
        <pc:chgData name="Jacqui Todd" userId="d1cfee53-ccfa-4aaa-9be8-dbaddc2c55e3" providerId="ADAL" clId="{59348A79-4D84-430A-80C9-B2D2CC5E2C0E}" dt="2024-03-25T20:38:11.771" v="128" actId="15"/>
        <pc:sldMkLst>
          <pc:docMk/>
          <pc:sldMk cId="213339232" sldId="708"/>
        </pc:sldMkLst>
        <pc:spChg chg="mod">
          <ac:chgData name="Jacqui Todd" userId="d1cfee53-ccfa-4aaa-9be8-dbaddc2c55e3" providerId="ADAL" clId="{59348A79-4D84-430A-80C9-B2D2CC5E2C0E}" dt="2024-03-25T20:38:11.771" v="128" actId="15"/>
          <ac:spMkLst>
            <pc:docMk/>
            <pc:sldMk cId="213339232" sldId="708"/>
            <ac:spMk id="5" creationId="{18503F45-2ACF-8FD3-C7C9-803625D290C0}"/>
          </ac:spMkLst>
        </pc:spChg>
      </pc:sldChg>
      <pc:sldChg chg="modSp del mod">
        <pc:chgData name="Jacqui Todd" userId="d1cfee53-ccfa-4aaa-9be8-dbaddc2c55e3" providerId="ADAL" clId="{59348A79-4D84-430A-80C9-B2D2CC5E2C0E}" dt="2024-03-25T20:27:55.170" v="11" actId="2696"/>
        <pc:sldMkLst>
          <pc:docMk/>
          <pc:sldMk cId="1742154396" sldId="712"/>
        </pc:sldMkLst>
        <pc:spChg chg="mod">
          <ac:chgData name="Jacqui Todd" userId="d1cfee53-ccfa-4aaa-9be8-dbaddc2c55e3" providerId="ADAL" clId="{59348A79-4D84-430A-80C9-B2D2CC5E2C0E}" dt="2024-03-25T20:26:39.474" v="3" actId="21"/>
          <ac:spMkLst>
            <pc:docMk/>
            <pc:sldMk cId="1742154396" sldId="712"/>
            <ac:spMk id="5" creationId="{18503F45-2ACF-8FD3-C7C9-803625D290C0}"/>
          </ac:spMkLst>
        </pc:spChg>
      </pc:sldChg>
      <pc:sldChg chg="modSp mod">
        <pc:chgData name="Jacqui Todd" userId="d1cfee53-ccfa-4aaa-9be8-dbaddc2c55e3" providerId="ADAL" clId="{59348A79-4D84-430A-80C9-B2D2CC5E2C0E}" dt="2024-03-25T20:37:46.862" v="122" actId="108"/>
        <pc:sldMkLst>
          <pc:docMk/>
          <pc:sldMk cId="1744878354" sldId="717"/>
        </pc:sldMkLst>
        <pc:spChg chg="mod">
          <ac:chgData name="Jacqui Todd" userId="d1cfee53-ccfa-4aaa-9be8-dbaddc2c55e3" providerId="ADAL" clId="{59348A79-4D84-430A-80C9-B2D2CC5E2C0E}" dt="2024-03-25T20:37:46.862" v="122" actId="108"/>
          <ac:spMkLst>
            <pc:docMk/>
            <pc:sldMk cId="1744878354" sldId="717"/>
            <ac:spMk id="5" creationId="{18503F45-2ACF-8FD3-C7C9-803625D290C0}"/>
          </ac:spMkLst>
        </pc:spChg>
      </pc:sldChg>
      <pc:sldChg chg="modSp add mod modNotesTx">
        <pc:chgData name="Jacqui Todd" userId="d1cfee53-ccfa-4aaa-9be8-dbaddc2c55e3" providerId="ADAL" clId="{59348A79-4D84-430A-80C9-B2D2CC5E2C0E}" dt="2024-03-25T20:41:37.222" v="272" actId="20577"/>
        <pc:sldMkLst>
          <pc:docMk/>
          <pc:sldMk cId="455177627" sldId="747"/>
        </pc:sldMkLst>
        <pc:spChg chg="mod">
          <ac:chgData name="Jacqui Todd" userId="d1cfee53-ccfa-4aaa-9be8-dbaddc2c55e3" providerId="ADAL" clId="{59348A79-4D84-430A-80C9-B2D2CC5E2C0E}" dt="2024-03-25T20:40:48.475" v="152" actId="5793"/>
          <ac:spMkLst>
            <pc:docMk/>
            <pc:sldMk cId="455177627" sldId="747"/>
            <ac:spMk id="5" creationId="{18503F45-2ACF-8FD3-C7C9-803625D290C0}"/>
          </ac:spMkLst>
        </pc:spChg>
      </pc:sldChg>
    </pc:docChg>
  </pc:docChgLst>
  <pc:docChgLst>
    <pc:chgData name="Jacqui Todd" userId="S::jacqui_incite.co.nz#ext#@otagorc.onmicrosoft.com::7186dbe3-9ca8-4461-a664-a2744ac1a0c2" providerId="AD" clId="Web-{61D1C726-516C-4CFF-9C2F-81EB19B22482}"/>
    <pc:docChg chg="addSld delSld">
      <pc:chgData name="Jacqui Todd" userId="S::jacqui_incite.co.nz#ext#@otagorc.onmicrosoft.com::7186dbe3-9ca8-4461-a664-a2744ac1a0c2" providerId="AD" clId="Web-{61D1C726-516C-4CFF-9C2F-81EB19B22482}" dt="2024-03-26T06:04:59.119" v="1"/>
      <pc:docMkLst>
        <pc:docMk/>
      </pc:docMkLst>
      <pc:sldChg chg="new del">
        <pc:chgData name="Jacqui Todd" userId="S::jacqui_incite.co.nz#ext#@otagorc.onmicrosoft.com::7186dbe3-9ca8-4461-a664-a2744ac1a0c2" providerId="AD" clId="Web-{61D1C726-516C-4CFF-9C2F-81EB19B22482}" dt="2024-03-26T06:04:59.119" v="1"/>
        <pc:sldMkLst>
          <pc:docMk/>
          <pc:sldMk cId="1476505041" sldId="748"/>
        </pc:sldMkLst>
      </pc:sldChg>
    </pc:docChg>
  </pc:docChgLst>
  <pc:docChgLst>
    <pc:chgData name="Felicity Boyd" userId="3a8b0625-aa92-42c7-8eb1-13e29cfd1018" providerId="ADAL" clId="{E8620542-9506-424A-B243-278D0E72274B}"/>
    <pc:docChg chg="modSld">
      <pc:chgData name="Felicity Boyd" userId="3a8b0625-aa92-42c7-8eb1-13e29cfd1018" providerId="ADAL" clId="{E8620542-9506-424A-B243-278D0E72274B}" dt="2024-03-18T21:17:42.450" v="0" actId="14100"/>
      <pc:docMkLst>
        <pc:docMk/>
      </pc:docMkLst>
      <pc:sldChg chg="modSp mod">
        <pc:chgData name="Felicity Boyd" userId="3a8b0625-aa92-42c7-8eb1-13e29cfd1018" providerId="ADAL" clId="{E8620542-9506-424A-B243-278D0E72274B}" dt="2024-03-18T21:17:42.450" v="0" actId="14100"/>
        <pc:sldMkLst>
          <pc:docMk/>
          <pc:sldMk cId="1632565812" sldId="734"/>
        </pc:sldMkLst>
        <pc:spChg chg="mod">
          <ac:chgData name="Felicity Boyd" userId="3a8b0625-aa92-42c7-8eb1-13e29cfd1018" providerId="ADAL" clId="{E8620542-9506-424A-B243-278D0E72274B}" dt="2024-03-18T21:17:42.450" v="0" actId="14100"/>
          <ac:spMkLst>
            <pc:docMk/>
            <pc:sldMk cId="1632565812" sldId="734"/>
            <ac:spMk id="5" creationId="{18503F45-2ACF-8FD3-C7C9-803625D290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b="0" i="0">
                <a:latin typeface="Arial" panose="020B0604020202020204" pitchFamily="34" charset="0"/>
              </a:defRPr>
            </a:lvl1pPr>
          </a:lstStyle>
          <a:p>
            <a:fld id="{6D8F26FC-F9BF-1B4B-B836-197584C6C25D}" type="datetimeFigureOut">
              <a:rPr lang="en-US" smtClean="0"/>
              <a:pPr/>
              <a:t>5/12/2024</a:t>
            </a:fld>
            <a:endParaRPr lang="en-US"/>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010" tIns="45505" rIns="91010" bIns="45505" rtlCol="0" anchor="ctr"/>
          <a:lstStyle/>
          <a:p>
            <a:endParaRPr lang="en-US"/>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b="0" i="0">
                <a:latin typeface="Arial" panose="020B0604020202020204" pitchFamily="34" charset="0"/>
              </a:defRPr>
            </a:lvl1pPr>
          </a:lstStyle>
          <a:p>
            <a:fld id="{3088BDF5-082B-2A40-957B-1A1489EEBDA3}" type="slidenum">
              <a:rPr lang="en-US" smtClean="0"/>
              <a:pPr/>
              <a:t>‹#›</a:t>
            </a:fld>
            <a:endParaRPr lang="en-US"/>
          </a:p>
        </p:txBody>
      </p:sp>
    </p:spTree>
    <p:extLst>
      <p:ext uri="{BB962C8B-B14F-4D97-AF65-F5344CB8AC3E}">
        <p14:creationId xmlns:p14="http://schemas.microsoft.com/office/powerpoint/2010/main" val="676041628"/>
      </p:ext>
    </p:extLst>
  </p:cSld>
  <p:clrMap bg1="lt1" tx1="dk1" bg2="lt2" tx2="dk2" accent1="accent1" accent2="accent2" accent3="accent3" accent4="accent4" accent5="accent5" accent6="accent6" hlink="hlink" folHlink="folHlink"/>
  <p:notesStyle>
    <a:lvl1pPr marL="0" algn="l" defTabSz="779252" rtl="0" eaLnBrk="1" latinLnBrk="0" hangingPunct="1">
      <a:defRPr sz="1023" b="0" i="0" kern="1200">
        <a:solidFill>
          <a:schemeClr val="tx1"/>
        </a:solidFill>
        <a:latin typeface="Arial" panose="020B0604020202020204" pitchFamily="34" charset="0"/>
        <a:ea typeface="+mn-ea"/>
        <a:cs typeface="+mn-cs"/>
      </a:defRPr>
    </a:lvl1pPr>
    <a:lvl2pPr marL="389626" algn="l" defTabSz="779252" rtl="0" eaLnBrk="1" latinLnBrk="0" hangingPunct="1">
      <a:defRPr sz="1023" b="0" i="0" kern="1200">
        <a:solidFill>
          <a:schemeClr val="tx1"/>
        </a:solidFill>
        <a:latin typeface="Arial" panose="020B0604020202020204" pitchFamily="34" charset="0"/>
        <a:ea typeface="+mn-ea"/>
        <a:cs typeface="+mn-cs"/>
      </a:defRPr>
    </a:lvl2pPr>
    <a:lvl3pPr marL="779252" algn="l" defTabSz="779252" rtl="0" eaLnBrk="1" latinLnBrk="0" hangingPunct="1">
      <a:defRPr sz="1023" b="0" i="0" kern="1200">
        <a:solidFill>
          <a:schemeClr val="tx1"/>
        </a:solidFill>
        <a:latin typeface="Arial" panose="020B0604020202020204" pitchFamily="34" charset="0"/>
        <a:ea typeface="+mn-ea"/>
        <a:cs typeface="+mn-cs"/>
      </a:defRPr>
    </a:lvl3pPr>
    <a:lvl4pPr marL="1168878" algn="l" defTabSz="779252" rtl="0" eaLnBrk="1" latinLnBrk="0" hangingPunct="1">
      <a:defRPr sz="1023" b="0" i="0" kern="1200">
        <a:solidFill>
          <a:schemeClr val="tx1"/>
        </a:solidFill>
        <a:latin typeface="Arial" panose="020B0604020202020204" pitchFamily="34" charset="0"/>
        <a:ea typeface="+mn-ea"/>
        <a:cs typeface="+mn-cs"/>
      </a:defRPr>
    </a:lvl4pPr>
    <a:lvl5pPr marL="1558503" algn="l" defTabSz="779252" rtl="0" eaLnBrk="1" latinLnBrk="0" hangingPunct="1">
      <a:defRPr sz="1023" b="0" i="0" kern="1200">
        <a:solidFill>
          <a:schemeClr val="tx1"/>
        </a:solidFill>
        <a:latin typeface="Arial" panose="020B0604020202020204" pitchFamily="34" charset="0"/>
        <a:ea typeface="+mn-ea"/>
        <a:cs typeface="+mn-cs"/>
      </a:defRPr>
    </a:lvl5pPr>
    <a:lvl6pPr marL="1948129" algn="l" defTabSz="779252" rtl="0" eaLnBrk="1" latinLnBrk="0" hangingPunct="1">
      <a:defRPr sz="1023" kern="1200">
        <a:solidFill>
          <a:schemeClr val="tx1"/>
        </a:solidFill>
        <a:latin typeface="+mn-lt"/>
        <a:ea typeface="+mn-ea"/>
        <a:cs typeface="+mn-cs"/>
      </a:defRPr>
    </a:lvl6pPr>
    <a:lvl7pPr marL="2337755" algn="l" defTabSz="779252" rtl="0" eaLnBrk="1" latinLnBrk="0" hangingPunct="1">
      <a:defRPr sz="1023" kern="1200">
        <a:solidFill>
          <a:schemeClr val="tx1"/>
        </a:solidFill>
        <a:latin typeface="+mn-lt"/>
        <a:ea typeface="+mn-ea"/>
        <a:cs typeface="+mn-cs"/>
      </a:defRPr>
    </a:lvl7pPr>
    <a:lvl8pPr marL="2727381" algn="l" defTabSz="779252" rtl="0" eaLnBrk="1" latinLnBrk="0" hangingPunct="1">
      <a:defRPr sz="1023" kern="1200">
        <a:solidFill>
          <a:schemeClr val="tx1"/>
        </a:solidFill>
        <a:latin typeface="+mn-lt"/>
        <a:ea typeface="+mn-ea"/>
        <a:cs typeface="+mn-cs"/>
      </a:defRPr>
    </a:lvl8pPr>
    <a:lvl9pPr marL="3117007" algn="l" defTabSz="779252"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a:t>
            </a:fld>
            <a:endParaRPr lang="en-US"/>
          </a:p>
        </p:txBody>
      </p:sp>
    </p:spTree>
    <p:extLst>
      <p:ext uri="{BB962C8B-B14F-4D97-AF65-F5344CB8AC3E}">
        <p14:creationId xmlns:p14="http://schemas.microsoft.com/office/powerpoint/2010/main" val="111656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10</a:t>
            </a:fld>
            <a:endParaRPr lang="en-US"/>
          </a:p>
        </p:txBody>
      </p:sp>
    </p:spTree>
    <p:extLst>
      <p:ext uri="{BB962C8B-B14F-4D97-AF65-F5344CB8AC3E}">
        <p14:creationId xmlns:p14="http://schemas.microsoft.com/office/powerpoint/2010/main" val="260534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11</a:t>
            </a:fld>
            <a:endParaRPr lang="en-US"/>
          </a:p>
        </p:txBody>
      </p:sp>
    </p:spTree>
    <p:extLst>
      <p:ext uri="{BB962C8B-B14F-4D97-AF65-F5344CB8AC3E}">
        <p14:creationId xmlns:p14="http://schemas.microsoft.com/office/powerpoint/2010/main" val="2072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12</a:t>
            </a:fld>
            <a:endParaRPr lang="en-US"/>
          </a:p>
        </p:txBody>
      </p:sp>
    </p:spTree>
    <p:extLst>
      <p:ext uri="{BB962C8B-B14F-4D97-AF65-F5344CB8AC3E}">
        <p14:creationId xmlns:p14="http://schemas.microsoft.com/office/powerpoint/2010/main" val="183617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13</a:t>
            </a:fld>
            <a:endParaRPr lang="en-US"/>
          </a:p>
        </p:txBody>
      </p:sp>
    </p:spTree>
    <p:extLst>
      <p:ext uri="{BB962C8B-B14F-4D97-AF65-F5344CB8AC3E}">
        <p14:creationId xmlns:p14="http://schemas.microsoft.com/office/powerpoint/2010/main" val="62494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a:latin typeface="Arial"/>
                <a:cs typeface="Arial"/>
              </a:rPr>
              <a:t>Page 24 (Table 7) We received some conflicting feedback regarding wastewater discharges – some parties were concerned about potential unintended consequences as a result of prohibiting new discharges of wastewater to water, while others were opposed to having a consent pathway for existing discharges, including of untreated wastewater. </a:t>
            </a:r>
            <a:endParaRPr lang="en-US"/>
          </a:p>
          <a:p>
            <a:pPr marL="0" marR="0" lvl="0" indent="0" algn="l" defTabSz="779252" rtl="0" eaLnBrk="1" fontAlgn="auto" latinLnBrk="0" hangingPunct="1">
              <a:lnSpc>
                <a:spcPct val="100000"/>
              </a:lnSpc>
              <a:spcBef>
                <a:spcPts val="0"/>
              </a:spcBef>
              <a:spcAft>
                <a:spcPts val="0"/>
              </a:spcAft>
              <a:buClrTx/>
              <a:buSzTx/>
              <a:buFontTx/>
              <a:buNone/>
              <a:tabLst/>
              <a:defRPr/>
            </a:pPr>
            <a:endParaRPr lang="en-US"/>
          </a:p>
          <a:p>
            <a:pPr>
              <a:defRPr/>
            </a:pPr>
            <a:r>
              <a:rPr lang="en-NZ" sz="1800">
                <a:effectLst/>
                <a:latin typeface="Calibri"/>
                <a:ea typeface="Calibri"/>
                <a:cs typeface="Calibri"/>
              </a:rPr>
              <a:t>W</a:t>
            </a:r>
            <a:r>
              <a:rPr lang="en-NZ" sz="1800">
                <a:effectLst/>
                <a:latin typeface="Calibri"/>
                <a:ea typeface="Times New Roman" panose="02020603050405020304" pitchFamily="18" charset="0"/>
                <a:cs typeface="Calibri"/>
              </a:rPr>
              <a:t>e are waiting on direction from the RPS on both of these matters.</a:t>
            </a:r>
            <a:r>
              <a:rPr lang="en-NZ" sz="1800">
                <a:latin typeface="Calibri"/>
                <a:ea typeface="Times New Roman" panose="02020603050405020304" pitchFamily="18" charset="0"/>
                <a:cs typeface="Calibri"/>
              </a:rPr>
              <a:t> </a:t>
            </a:r>
            <a:endParaRPr lang="en-NZ" sz="1800">
              <a:latin typeface="Calibri" panose="020F0502020204030204" pitchFamily="34" charset="0"/>
              <a:ea typeface="Calibri" panose="020F0502020204030204" pitchFamily="34" charset="0"/>
            </a:endParaRPr>
          </a:p>
          <a:p>
            <a:pPr>
              <a:defRPr/>
            </a:pPr>
            <a:endParaRPr lang="en-NZ" sz="1800">
              <a:latin typeface="Calibri" panose="020F0502020204030204" pitchFamily="34" charset="0"/>
              <a:ea typeface="Calibri" panose="020F0502020204030204" pitchFamily="34" charset="0"/>
              <a:cs typeface="Calibri" panose="020F0502020204030204" pitchFamily="34" charset="0"/>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NZ" sz="1800">
                <a:effectLst/>
                <a:latin typeface="Calibri"/>
                <a:ea typeface="Calibri"/>
                <a:cs typeface="Calibri"/>
              </a:rPr>
              <a:t>We also received feedback which questioned a lack of rules for discharges to land which would not enter water. No changes to drafting have been made as any discharge could feasibly enter water, be it groundwater or surface water, at some stage.</a:t>
            </a:r>
            <a:r>
              <a:rPr lang="en-NZ" sz="1800">
                <a:latin typeface="Calibri"/>
                <a:ea typeface="Calibri"/>
                <a:cs typeface="Calibri"/>
              </a:rPr>
              <a:t> </a:t>
            </a:r>
            <a:endParaRPr lang="en-NZ" sz="1800">
              <a:effectLst/>
              <a:latin typeface="Calibri" panose="020F0502020204030204" pitchFamily="34" charset="0"/>
              <a:ea typeface="Calibri"/>
              <a:cs typeface="Calibri"/>
            </a:endParaRPr>
          </a:p>
          <a:p>
            <a:pPr marL="0" marR="0" lvl="0" indent="0" algn="l" defTabSz="779252" rtl="0" eaLnBrk="1" fontAlgn="auto" latinLnBrk="0" hangingPunct="1">
              <a:lnSpc>
                <a:spcPct val="100000"/>
              </a:lnSpc>
              <a:spcBef>
                <a:spcPts val="0"/>
              </a:spcBef>
              <a:spcAft>
                <a:spcPts val="0"/>
              </a:spcAft>
              <a:buClrTx/>
              <a:buSzTx/>
              <a:buFontTx/>
              <a:buNone/>
              <a:tabLst/>
              <a:defRPr/>
            </a:pPr>
            <a:endParaRPr lang="en-NZ" sz="1800">
              <a:effectLst/>
              <a:latin typeface="Calibri" panose="020F0502020204030204" pitchFamily="34" charset="0"/>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NZ" sz="1800">
                <a:effectLst/>
                <a:latin typeface="Calibri"/>
                <a:ea typeface="Calibri"/>
                <a:cs typeface="Calibri"/>
              </a:rPr>
              <a:t>Some feedback questioned how discharges in FMUs where Target Attribute States are </a:t>
            </a:r>
            <a:r>
              <a:rPr lang="en-NZ" sz="1800" i="1">
                <a:effectLst/>
                <a:latin typeface="Calibri"/>
                <a:ea typeface="Calibri"/>
                <a:cs typeface="Calibri"/>
              </a:rPr>
              <a:t>met </a:t>
            </a:r>
            <a:r>
              <a:rPr lang="en-NZ" sz="1800">
                <a:effectLst/>
                <a:latin typeface="Calibri"/>
                <a:ea typeface="Calibri"/>
                <a:cs typeface="Calibri"/>
              </a:rPr>
              <a:t>are being managed. No changes to the drafting has been made, as these discharges are managed through a policy in the Land and Freshwater chapter LF-P14 – (Discharges to land or water.)</a:t>
            </a:r>
          </a:p>
          <a:p>
            <a:pPr marL="0" marR="0" lvl="0" indent="0" algn="l" defTabSz="779252" rtl="0" eaLnBrk="1" fontAlgn="auto" latinLnBrk="0" hangingPunct="1">
              <a:lnSpc>
                <a:spcPct val="100000"/>
              </a:lnSpc>
              <a:spcBef>
                <a:spcPts val="0"/>
              </a:spcBef>
              <a:spcAft>
                <a:spcPts val="0"/>
              </a:spcAft>
              <a:buClrTx/>
              <a:buSzTx/>
              <a:buFontTx/>
              <a:buNone/>
              <a:tabLst/>
              <a:defRPr/>
            </a:pPr>
            <a:endParaRPr lang="en-NZ" sz="1800">
              <a:effectLst/>
              <a:latin typeface="Calibri" panose="020F0502020204030204" pitchFamily="34" charset="0"/>
            </a:endParaRPr>
          </a:p>
          <a:p>
            <a:pPr>
              <a:defRPr/>
            </a:pPr>
            <a:r>
              <a:rPr lang="en-NZ" sz="1800">
                <a:effectLst/>
                <a:latin typeface="Calibri"/>
                <a:ea typeface="Calibri"/>
                <a:cs typeface="Calibri"/>
              </a:rPr>
              <a:t>Finally, we received feedback requesting tweaks to some of our definitions – in particular “</a:t>
            </a:r>
            <a:r>
              <a:rPr lang="en-NZ" sz="1800" i="1">
                <a:effectLst/>
                <a:latin typeface="Calibri"/>
                <a:ea typeface="Calibri"/>
                <a:cs typeface="Calibri"/>
              </a:rPr>
              <a:t>available wastewater network</a:t>
            </a:r>
            <a:r>
              <a:rPr lang="en-NZ" sz="1800">
                <a:effectLst/>
                <a:latin typeface="Calibri"/>
                <a:ea typeface="Calibri"/>
                <a:cs typeface="Calibri"/>
              </a:rPr>
              <a:t>” and “</a:t>
            </a:r>
            <a:r>
              <a:rPr lang="en-NZ" sz="1800" i="1">
                <a:effectLst/>
                <a:latin typeface="Calibri"/>
                <a:ea typeface="Calibri"/>
                <a:cs typeface="Calibri"/>
              </a:rPr>
              <a:t>biosolids”</a:t>
            </a:r>
            <a:r>
              <a:rPr lang="en-NZ" sz="1800">
                <a:effectLst/>
                <a:latin typeface="Calibri"/>
                <a:ea typeface="Calibri"/>
                <a:cs typeface="Calibri"/>
              </a:rPr>
              <a:t>. We are working on making amendments to these definitions, so that for example, producers of dairy biosolids won’t be captured by the rules in the wastewater chapter, and an </a:t>
            </a:r>
            <a:r>
              <a:rPr lang="en-NZ" sz="1800" i="1">
                <a:effectLst/>
                <a:latin typeface="Calibri"/>
                <a:ea typeface="Calibri"/>
                <a:cs typeface="Calibri"/>
              </a:rPr>
              <a:t>available wastewater network </a:t>
            </a:r>
            <a:r>
              <a:rPr lang="en-NZ" sz="1800">
                <a:effectLst/>
                <a:latin typeface="Calibri"/>
                <a:ea typeface="Calibri"/>
                <a:cs typeface="Calibri"/>
              </a:rPr>
              <a:t>will include mention of the ability of the network owner to accept or decline the discharges.</a:t>
            </a:r>
            <a:r>
              <a:rPr lang="en-NZ" sz="1800">
                <a:latin typeface="Calibri"/>
                <a:ea typeface="Calibri"/>
                <a:cs typeface="Calibri"/>
              </a:rPr>
              <a:t> </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14</a:t>
            </a:fld>
            <a:endParaRPr lang="en-US"/>
          </a:p>
        </p:txBody>
      </p:sp>
    </p:spTree>
    <p:extLst>
      <p:ext uri="{BB962C8B-B14F-4D97-AF65-F5344CB8AC3E}">
        <p14:creationId xmlns:p14="http://schemas.microsoft.com/office/powerpoint/2010/main" val="82759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15</a:t>
            </a:fld>
            <a:endParaRPr lang="en-US"/>
          </a:p>
        </p:txBody>
      </p:sp>
    </p:spTree>
    <p:extLst>
      <p:ext uri="{BB962C8B-B14F-4D97-AF65-F5344CB8AC3E}">
        <p14:creationId xmlns:p14="http://schemas.microsoft.com/office/powerpoint/2010/main" val="191964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16</a:t>
            </a:fld>
            <a:endParaRPr lang="en-US"/>
          </a:p>
        </p:txBody>
      </p:sp>
    </p:spTree>
    <p:extLst>
      <p:ext uri="{BB962C8B-B14F-4D97-AF65-F5344CB8AC3E}">
        <p14:creationId xmlns:p14="http://schemas.microsoft.com/office/powerpoint/2010/main" val="207135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17</a:t>
            </a:fld>
            <a:endParaRPr lang="en-US"/>
          </a:p>
        </p:txBody>
      </p:sp>
    </p:spTree>
    <p:extLst>
      <p:ext uri="{BB962C8B-B14F-4D97-AF65-F5344CB8AC3E}">
        <p14:creationId xmlns:p14="http://schemas.microsoft.com/office/powerpoint/2010/main" val="167300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18</a:t>
            </a:fld>
            <a:endParaRPr lang="en-US"/>
          </a:p>
        </p:txBody>
      </p:sp>
    </p:spTree>
    <p:extLst>
      <p:ext uri="{BB962C8B-B14F-4D97-AF65-F5344CB8AC3E}">
        <p14:creationId xmlns:p14="http://schemas.microsoft.com/office/powerpoint/2010/main" val="155083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19</a:t>
            </a:fld>
            <a:endParaRPr lang="en-US"/>
          </a:p>
        </p:txBody>
      </p:sp>
    </p:spTree>
    <p:extLst>
      <p:ext uri="{BB962C8B-B14F-4D97-AF65-F5344CB8AC3E}">
        <p14:creationId xmlns:p14="http://schemas.microsoft.com/office/powerpoint/2010/main" val="371943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2</a:t>
            </a:fld>
            <a:endParaRPr lang="en-US"/>
          </a:p>
        </p:txBody>
      </p:sp>
    </p:spTree>
    <p:extLst>
      <p:ext uri="{BB962C8B-B14F-4D97-AF65-F5344CB8AC3E}">
        <p14:creationId xmlns:p14="http://schemas.microsoft.com/office/powerpoint/2010/main" val="14889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20</a:t>
            </a:fld>
            <a:endParaRPr lang="en-US"/>
          </a:p>
        </p:txBody>
      </p:sp>
    </p:spTree>
    <p:extLst>
      <p:ext uri="{BB962C8B-B14F-4D97-AF65-F5344CB8AC3E}">
        <p14:creationId xmlns:p14="http://schemas.microsoft.com/office/powerpoint/2010/main" val="1178320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21</a:t>
            </a:fld>
            <a:endParaRPr lang="en-US"/>
          </a:p>
        </p:txBody>
      </p:sp>
    </p:spTree>
    <p:extLst>
      <p:ext uri="{BB962C8B-B14F-4D97-AF65-F5344CB8AC3E}">
        <p14:creationId xmlns:p14="http://schemas.microsoft.com/office/powerpoint/2010/main" val="661179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22</a:t>
            </a:fld>
            <a:endParaRPr lang="en-US"/>
          </a:p>
        </p:txBody>
      </p:sp>
    </p:spTree>
    <p:extLst>
      <p:ext uri="{BB962C8B-B14F-4D97-AF65-F5344CB8AC3E}">
        <p14:creationId xmlns:p14="http://schemas.microsoft.com/office/powerpoint/2010/main" val="553128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23</a:t>
            </a:fld>
            <a:endParaRPr lang="en-US"/>
          </a:p>
        </p:txBody>
      </p:sp>
    </p:spTree>
    <p:extLst>
      <p:ext uri="{BB962C8B-B14F-4D97-AF65-F5344CB8AC3E}">
        <p14:creationId xmlns:p14="http://schemas.microsoft.com/office/powerpoint/2010/main" val="983698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 recommend new bespoke controlled activity rule for maintenance of Clutha Hydro Scheme, and amend policy to provide for new in stream damming for small scale hydro if it is primary purpose of the dam. </a:t>
            </a:r>
          </a:p>
        </p:txBody>
      </p:sp>
      <p:sp>
        <p:nvSpPr>
          <p:cNvPr id="4" name="Slide Number Placeholder 3"/>
          <p:cNvSpPr>
            <a:spLocks noGrp="1"/>
          </p:cNvSpPr>
          <p:nvPr>
            <p:ph type="sldNum" sz="quarter" idx="5"/>
          </p:nvPr>
        </p:nvSpPr>
        <p:spPr/>
        <p:txBody>
          <a:bodyPr/>
          <a:lstStyle/>
          <a:p>
            <a:fld id="{3088BDF5-082B-2A40-957B-1A1489EEBDA3}" type="slidenum">
              <a:rPr lang="en-US" smtClean="0"/>
              <a:pPr/>
              <a:t>24</a:t>
            </a:fld>
            <a:endParaRPr lang="en-US"/>
          </a:p>
        </p:txBody>
      </p:sp>
    </p:spTree>
    <p:extLst>
      <p:ext uri="{BB962C8B-B14F-4D97-AF65-F5344CB8AC3E}">
        <p14:creationId xmlns:p14="http://schemas.microsoft.com/office/powerpoint/2010/main" val="197616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25</a:t>
            </a:fld>
            <a:endParaRPr lang="en-US"/>
          </a:p>
        </p:txBody>
      </p:sp>
    </p:spTree>
    <p:extLst>
      <p:ext uri="{BB962C8B-B14F-4D97-AF65-F5344CB8AC3E}">
        <p14:creationId xmlns:p14="http://schemas.microsoft.com/office/powerpoint/2010/main" val="3059793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26</a:t>
            </a:fld>
            <a:endParaRPr lang="en-US"/>
          </a:p>
        </p:txBody>
      </p:sp>
    </p:spTree>
    <p:extLst>
      <p:ext uri="{BB962C8B-B14F-4D97-AF65-F5344CB8AC3E}">
        <p14:creationId xmlns:p14="http://schemas.microsoft.com/office/powerpoint/2010/main" val="2606770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27</a:t>
            </a:fld>
            <a:endParaRPr lang="en-US"/>
          </a:p>
        </p:txBody>
      </p:sp>
    </p:spTree>
    <p:extLst>
      <p:ext uri="{BB962C8B-B14F-4D97-AF65-F5344CB8AC3E}">
        <p14:creationId xmlns:p14="http://schemas.microsoft.com/office/powerpoint/2010/main" val="2725576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 recommend new bespoke controlled activity rule for maintenance of Clutha Hydro Scheme, and amend policy to provide for new in stream damming for small scale hydro if it is primary purpose of the dam. </a:t>
            </a:r>
          </a:p>
        </p:txBody>
      </p:sp>
      <p:sp>
        <p:nvSpPr>
          <p:cNvPr id="4" name="Slide Number Placeholder 3"/>
          <p:cNvSpPr>
            <a:spLocks noGrp="1"/>
          </p:cNvSpPr>
          <p:nvPr>
            <p:ph type="sldNum" sz="quarter" idx="5"/>
          </p:nvPr>
        </p:nvSpPr>
        <p:spPr/>
        <p:txBody>
          <a:bodyPr/>
          <a:lstStyle/>
          <a:p>
            <a:fld id="{3088BDF5-082B-2A40-957B-1A1489EEBDA3}" type="slidenum">
              <a:rPr lang="en-US" smtClean="0"/>
              <a:pPr/>
              <a:t>28</a:t>
            </a:fld>
            <a:endParaRPr lang="en-US"/>
          </a:p>
        </p:txBody>
      </p:sp>
    </p:spTree>
    <p:extLst>
      <p:ext uri="{BB962C8B-B14F-4D97-AF65-F5344CB8AC3E}">
        <p14:creationId xmlns:p14="http://schemas.microsoft.com/office/powerpoint/2010/main" val="3176441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29</a:t>
            </a:fld>
            <a:endParaRPr lang="en-US"/>
          </a:p>
        </p:txBody>
      </p:sp>
    </p:spTree>
    <p:extLst>
      <p:ext uri="{BB962C8B-B14F-4D97-AF65-F5344CB8AC3E}">
        <p14:creationId xmlns:p14="http://schemas.microsoft.com/office/powerpoint/2010/main" val="96949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3</a:t>
            </a:fld>
            <a:endParaRPr lang="en-US"/>
          </a:p>
        </p:txBody>
      </p:sp>
    </p:spTree>
    <p:extLst>
      <p:ext uri="{BB962C8B-B14F-4D97-AF65-F5344CB8AC3E}">
        <p14:creationId xmlns:p14="http://schemas.microsoft.com/office/powerpoint/2010/main" val="3815984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Over-allocation – some suggest that it should be prohibited to go over allocation limits – a non-complying pathway is provided to allow for consent renewals, all other takes prohibited</a:t>
            </a:r>
          </a:p>
          <a:p>
            <a:r>
              <a:rPr lang="en-US"/>
              <a:t>B Block take limits and flows- now proposed to calculate these for rivers with flow recorders, and include in plan. But policy does allow flexibility to propose alternative ones in consent process. </a:t>
            </a:r>
          </a:p>
          <a:p>
            <a:r>
              <a:rPr lang="en-US"/>
              <a:t>PA rules – concerns about permitted volumes being too small for animal drinking water, concern that domestic supply and </a:t>
            </a:r>
            <a:r>
              <a:rPr lang="en-US" err="1"/>
              <a:t>stockwater</a:t>
            </a:r>
            <a:r>
              <a:rPr lang="en-US"/>
              <a:t> subject to minimum flows, so not available at all times. </a:t>
            </a:r>
          </a:p>
          <a:p>
            <a:r>
              <a:rPr lang="en-US"/>
              <a:t>Other parties supportive of the rules and note that permitted takes can involve substantial amounts. </a:t>
            </a:r>
          </a:p>
        </p:txBody>
      </p:sp>
      <p:sp>
        <p:nvSpPr>
          <p:cNvPr id="4" name="Slide Number Placeholder 3"/>
          <p:cNvSpPr>
            <a:spLocks noGrp="1"/>
          </p:cNvSpPr>
          <p:nvPr>
            <p:ph type="sldNum" sz="quarter" idx="5"/>
          </p:nvPr>
        </p:nvSpPr>
        <p:spPr/>
        <p:txBody>
          <a:bodyPr/>
          <a:lstStyle/>
          <a:p>
            <a:fld id="{3088BDF5-082B-2A40-957B-1A1489EEBDA3}" type="slidenum">
              <a:rPr lang="en-US" smtClean="0"/>
              <a:pPr/>
              <a:t>30</a:t>
            </a:fld>
            <a:endParaRPr lang="en-US"/>
          </a:p>
        </p:txBody>
      </p:sp>
    </p:spTree>
    <p:extLst>
      <p:ext uri="{BB962C8B-B14F-4D97-AF65-F5344CB8AC3E}">
        <p14:creationId xmlns:p14="http://schemas.microsoft.com/office/powerpoint/2010/main" val="1842757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Actual use method = based on 10 years </a:t>
            </a:r>
          </a:p>
          <a:p>
            <a:r>
              <a:rPr lang="en-US"/>
              <a:t>Difficult to consider efficiency at broader scale.</a:t>
            </a:r>
          </a:p>
        </p:txBody>
      </p:sp>
      <p:sp>
        <p:nvSpPr>
          <p:cNvPr id="4" name="Slide Number Placeholder 3"/>
          <p:cNvSpPr>
            <a:spLocks noGrp="1"/>
          </p:cNvSpPr>
          <p:nvPr>
            <p:ph type="sldNum" sz="quarter" idx="5"/>
          </p:nvPr>
        </p:nvSpPr>
        <p:spPr/>
        <p:txBody>
          <a:bodyPr/>
          <a:lstStyle/>
          <a:p>
            <a:fld id="{3088BDF5-082B-2A40-957B-1A1489EEBDA3}" type="slidenum">
              <a:rPr lang="en-US" smtClean="0"/>
              <a:pPr/>
              <a:t>31</a:t>
            </a:fld>
            <a:endParaRPr lang="en-US"/>
          </a:p>
        </p:txBody>
      </p:sp>
    </p:spTree>
    <p:extLst>
      <p:ext uri="{BB962C8B-B14F-4D97-AF65-F5344CB8AC3E}">
        <p14:creationId xmlns:p14="http://schemas.microsoft.com/office/powerpoint/2010/main" val="1862664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32</a:t>
            </a:fld>
            <a:endParaRPr lang="en-US"/>
          </a:p>
        </p:txBody>
      </p:sp>
    </p:spTree>
    <p:extLst>
      <p:ext uri="{BB962C8B-B14F-4D97-AF65-F5344CB8AC3E}">
        <p14:creationId xmlns:p14="http://schemas.microsoft.com/office/powerpoint/2010/main" val="2536449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33</a:t>
            </a:fld>
            <a:endParaRPr lang="en-US"/>
          </a:p>
        </p:txBody>
      </p:sp>
    </p:spTree>
    <p:extLst>
      <p:ext uri="{BB962C8B-B14F-4D97-AF65-F5344CB8AC3E}">
        <p14:creationId xmlns:p14="http://schemas.microsoft.com/office/powerpoint/2010/main" val="2775561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34</a:t>
            </a:fld>
            <a:endParaRPr lang="en-US"/>
          </a:p>
        </p:txBody>
      </p:sp>
    </p:spTree>
    <p:extLst>
      <p:ext uri="{BB962C8B-B14F-4D97-AF65-F5344CB8AC3E}">
        <p14:creationId xmlns:p14="http://schemas.microsoft.com/office/powerpoint/2010/main" val="437385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35</a:t>
            </a:fld>
            <a:endParaRPr lang="en-US"/>
          </a:p>
        </p:txBody>
      </p:sp>
    </p:spTree>
    <p:extLst>
      <p:ext uri="{BB962C8B-B14F-4D97-AF65-F5344CB8AC3E}">
        <p14:creationId xmlns:p14="http://schemas.microsoft.com/office/powerpoint/2010/main" val="2375506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75590"/>
            <a:r>
              <a:rPr lang="en-NZ" sz="1000">
                <a:latin typeface="Source Sans Pro"/>
                <a:ea typeface="Source Sans Pro"/>
                <a:cs typeface="Times New Roman"/>
              </a:rPr>
              <a:t>Some parties request reordering, inclusion of new objectives in specific FMUs (e.g. food production and </a:t>
            </a:r>
            <a:r>
              <a:rPr lang="en-NZ" sz="1000" err="1">
                <a:latin typeface="Source Sans Pro"/>
                <a:ea typeface="Source Sans Pro"/>
                <a:cs typeface="Times New Roman"/>
              </a:rPr>
              <a:t>insurtiela</a:t>
            </a:r>
            <a:r>
              <a:rPr lang="en-NZ" sz="1000">
                <a:latin typeface="Source Sans Pro"/>
                <a:ea typeface="Source Sans Pro"/>
                <a:cs typeface="Times New Roman"/>
              </a:rPr>
              <a:t> and commercial activity in Catlins</a:t>
            </a:r>
          </a:p>
          <a:p>
            <a:pPr defTabSz="775590"/>
            <a:r>
              <a:rPr lang="en-NZ" sz="1000">
                <a:latin typeface="Source Sans Pro"/>
                <a:ea typeface="Source Sans Pro"/>
                <a:cs typeface="Times New Roman"/>
              </a:rPr>
              <a:t>, Amendment to the wording (e.g. new objective for commercial/industrial and trade </a:t>
            </a:r>
          </a:p>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36</a:t>
            </a:fld>
            <a:endParaRPr lang="en-US"/>
          </a:p>
        </p:txBody>
      </p:sp>
    </p:spTree>
    <p:extLst>
      <p:ext uri="{BB962C8B-B14F-4D97-AF65-F5344CB8AC3E}">
        <p14:creationId xmlns:p14="http://schemas.microsoft.com/office/powerpoint/2010/main" val="211680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75590"/>
            <a:r>
              <a:rPr lang="en-NZ" sz="1000">
                <a:latin typeface="Source Sans Pro"/>
                <a:ea typeface="Source Sans Pro"/>
                <a:cs typeface="Times New Roman"/>
              </a:rPr>
              <a:t>Some parties request reordering, inclusion of new objectives in specific FMUs (e.g. food production and </a:t>
            </a:r>
            <a:r>
              <a:rPr lang="en-NZ" sz="1000" err="1">
                <a:latin typeface="Source Sans Pro"/>
                <a:ea typeface="Source Sans Pro"/>
                <a:cs typeface="Times New Roman"/>
              </a:rPr>
              <a:t>insurtiela</a:t>
            </a:r>
            <a:r>
              <a:rPr lang="en-NZ" sz="1000">
                <a:latin typeface="Source Sans Pro"/>
                <a:ea typeface="Source Sans Pro"/>
                <a:cs typeface="Times New Roman"/>
              </a:rPr>
              <a:t> and commercial activity in Catlins</a:t>
            </a:r>
          </a:p>
          <a:p>
            <a:pPr defTabSz="775590"/>
            <a:r>
              <a:rPr lang="en-NZ" sz="1000">
                <a:latin typeface="Source Sans Pro"/>
                <a:ea typeface="Source Sans Pro"/>
                <a:cs typeface="Times New Roman"/>
              </a:rPr>
              <a:t>, Amendment to the wording (e.g. new objective for commercial/industrial and trade </a:t>
            </a:r>
          </a:p>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37</a:t>
            </a:fld>
            <a:endParaRPr lang="en-US"/>
          </a:p>
        </p:txBody>
      </p:sp>
    </p:spTree>
    <p:extLst>
      <p:ext uri="{BB962C8B-B14F-4D97-AF65-F5344CB8AC3E}">
        <p14:creationId xmlns:p14="http://schemas.microsoft.com/office/powerpoint/2010/main" val="357683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MINISTERS &amp; GOVERNMENT AGENCIES (Agriculture, Biosecurity, Climate Change, </a:t>
            </a:r>
            <a:r>
              <a:rPr lang="en-NZ" sz="1050" kern="0" err="1">
                <a:solidFill>
                  <a:srgbClr val="0A2D46"/>
                </a:solidFill>
                <a:latin typeface="Source Sans Pro" panose="020B0503030403020204" pitchFamily="34" charset="0"/>
                <a:ea typeface="Source Sans Pro" panose="020B0503030403020204" pitchFamily="34" charset="0"/>
                <a:cs typeface="Times New Roman"/>
              </a:rPr>
              <a:t>DoC</a:t>
            </a:r>
            <a:r>
              <a:rPr lang="en-NZ" sz="1050" kern="0">
                <a:solidFill>
                  <a:srgbClr val="0A2D46"/>
                </a:solidFill>
                <a:latin typeface="Source Sans Pro" panose="020B0503030403020204" pitchFamily="34" charset="0"/>
                <a:ea typeface="Source Sans Pro" panose="020B0503030403020204" pitchFamily="34" charset="0"/>
                <a:cs typeface="Times New Roman"/>
              </a:rPr>
              <a:t>, Energy, </a:t>
            </a:r>
            <a:r>
              <a:rPr lang="en-NZ" sz="1050" kern="0" err="1">
                <a:solidFill>
                  <a:srgbClr val="0A2D46"/>
                </a:solidFill>
                <a:latin typeface="Source Sans Pro" panose="020B0503030403020204" pitchFamily="34" charset="0"/>
                <a:ea typeface="Source Sans Pro" panose="020B0503030403020204" pitchFamily="34" charset="0"/>
                <a:cs typeface="Times New Roman"/>
              </a:rPr>
              <a:t>MfE</a:t>
            </a:r>
            <a:r>
              <a:rPr lang="en-NZ" sz="1050" kern="0">
                <a:solidFill>
                  <a:srgbClr val="0A2D46"/>
                </a:solidFill>
                <a:latin typeface="Source Sans Pro" panose="020B0503030403020204" pitchFamily="34" charset="0"/>
                <a:ea typeface="Source Sans Pro" panose="020B0503030403020204" pitchFamily="34" charset="0"/>
                <a:cs typeface="Times New Roman"/>
              </a:rPr>
              <a:t>, Forestry, Infrastructure, LINZ, MPI, Resources, Tourism, </a:t>
            </a:r>
            <a:r>
              <a:rPr lang="en-NZ" sz="1050" kern="0" err="1">
                <a:solidFill>
                  <a:srgbClr val="0A2D46"/>
                </a:solidFill>
                <a:latin typeface="Source Sans Pro" panose="020B0503030403020204" pitchFamily="34" charset="0"/>
                <a:ea typeface="Source Sans Pro" panose="020B0503030403020204" pitchFamily="34" charset="0"/>
                <a:cs typeface="Times New Roman"/>
              </a:rPr>
              <a:t>Taumata</a:t>
            </a:r>
            <a:r>
              <a:rPr lang="en-NZ" sz="1050" kern="0">
                <a:solidFill>
                  <a:srgbClr val="0A2D46"/>
                </a:solidFill>
                <a:latin typeface="Source Sans Pro" panose="020B0503030403020204" pitchFamily="34" charset="0"/>
                <a:ea typeface="Source Sans Pro" panose="020B0503030403020204" pitchFamily="34" charset="0"/>
                <a:cs typeface="Times New Roman"/>
              </a:rPr>
              <a:t> </a:t>
            </a:r>
            <a:r>
              <a:rPr lang="en-NZ" sz="1050" kern="0" err="1">
                <a:solidFill>
                  <a:srgbClr val="0A2D46"/>
                </a:solidFill>
                <a:latin typeface="Source Sans Pro" panose="020B0503030403020204" pitchFamily="34" charset="0"/>
                <a:ea typeface="Source Sans Pro" panose="020B0503030403020204" pitchFamily="34" charset="0"/>
                <a:cs typeface="Times New Roman"/>
              </a:rPr>
              <a:t>Arowai</a:t>
            </a:r>
            <a:r>
              <a:rPr lang="en-NZ" sz="1050" kern="0">
                <a:solidFill>
                  <a:srgbClr val="0A2D46"/>
                </a:solidFill>
                <a:latin typeface="Source Sans Pro" panose="020B0503030403020204" pitchFamily="34" charset="0"/>
                <a:ea typeface="Source Sans Pro" panose="020B0503030403020204" pitchFamily="34" charset="0"/>
                <a:cs typeface="Times New Roman"/>
              </a:rPr>
              <a:t>, Transport)</a:t>
            </a:r>
          </a:p>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TAKATA WHENUA (</a:t>
            </a:r>
            <a:r>
              <a:rPr lang="pt-BR" sz="1050" kern="0">
                <a:solidFill>
                  <a:srgbClr val="0A2D46"/>
                </a:solidFill>
                <a:latin typeface="Source Sans Pro" panose="020B0503030403020204" pitchFamily="34" charset="0"/>
                <a:ea typeface="Source Sans Pro" panose="020B0503030403020204" pitchFamily="34" charset="0"/>
                <a:cs typeface="Times New Roman"/>
              </a:rPr>
              <a:t>Aukaha, Te Ao Marama Inc, Te Rūnanga o Ngāi Tahu)</a:t>
            </a:r>
          </a:p>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REGIONAL COUNCILS (</a:t>
            </a:r>
            <a:r>
              <a:rPr lang="en-NZ" sz="1050" kern="0" err="1">
                <a:solidFill>
                  <a:srgbClr val="0A2D46"/>
                </a:solidFill>
                <a:latin typeface="Source Sans Pro" panose="020B0503030403020204" pitchFamily="34" charset="0"/>
                <a:ea typeface="Source Sans Pro" panose="020B0503030403020204" pitchFamily="34" charset="0"/>
                <a:cs typeface="Times New Roman"/>
              </a:rPr>
              <a:t>Ecan</a:t>
            </a:r>
            <a:r>
              <a:rPr lang="en-NZ" sz="1050" kern="0">
                <a:solidFill>
                  <a:srgbClr val="0A2D46"/>
                </a:solidFill>
                <a:latin typeface="Source Sans Pro" panose="020B0503030403020204" pitchFamily="34" charset="0"/>
                <a:ea typeface="Source Sans Pro" panose="020B0503030403020204" pitchFamily="34" charset="0"/>
                <a:cs typeface="Times New Roman"/>
              </a:rPr>
              <a:t>, ES, WCRC)</a:t>
            </a:r>
          </a:p>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DISTRICT COUNCILS (CODC, WDC, DCC, QLDC, CDC)</a:t>
            </a:r>
          </a:p>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INDUSTRY/SECTOR GROUPS (Central Otago Winegrowers Association, Beef &amp; Lamb NZ, Dairy NZ, Deer Industry NZ, Farm Forestry NZ, Fed Farmers, Fertiliser Association NZ, Fonterra, Forest Owners Association, Foundation for Arable Research, </a:t>
            </a:r>
            <a:r>
              <a:rPr lang="en-NZ" sz="1050" kern="0" err="1">
                <a:solidFill>
                  <a:srgbClr val="0A2D46"/>
                </a:solidFill>
                <a:latin typeface="Source Sans Pro" panose="020B0503030403020204" pitchFamily="34" charset="0"/>
                <a:ea typeface="Source Sans Pro" panose="020B0503030403020204" pitchFamily="34" charset="0"/>
                <a:cs typeface="Times New Roman"/>
              </a:rPr>
              <a:t>Growsafe</a:t>
            </a:r>
            <a:r>
              <a:rPr lang="en-NZ" sz="1050" kern="0">
                <a:solidFill>
                  <a:srgbClr val="0A2D46"/>
                </a:solidFill>
                <a:latin typeface="Source Sans Pro" panose="020B0503030403020204" pitchFamily="34" charset="0"/>
                <a:ea typeface="Source Sans Pro" panose="020B0503030403020204" pitchFamily="34" charset="0"/>
                <a:cs typeface="Times New Roman"/>
              </a:rPr>
              <a:t>, Horticulture NZ, Infrastructure NZ, Irrigation NZ, NZAAA, NZ Winegrowers, OWRUG.)</a:t>
            </a:r>
          </a:p>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ENERGY (Aurora, Contact, Pioneer, Meridian, Transpower, </a:t>
            </a:r>
            <a:r>
              <a:rPr lang="en-NZ" sz="1050" kern="0" err="1">
                <a:solidFill>
                  <a:srgbClr val="0A2D46"/>
                </a:solidFill>
                <a:latin typeface="Source Sans Pro" panose="020B0503030403020204" pitchFamily="34" charset="0"/>
                <a:ea typeface="Source Sans Pro" panose="020B0503030403020204" pitchFamily="34" charset="0"/>
                <a:cs typeface="Times New Roman"/>
              </a:rPr>
              <a:t>Trustpower</a:t>
            </a:r>
            <a:r>
              <a:rPr lang="en-NZ" sz="1050" kern="0">
                <a:solidFill>
                  <a:srgbClr val="0A2D46"/>
                </a:solidFill>
                <a:latin typeface="Source Sans Pro" panose="020B0503030403020204" pitchFamily="34" charset="0"/>
                <a:ea typeface="Source Sans Pro" panose="020B0503030403020204" pitchFamily="34" charset="0"/>
                <a:cs typeface="Times New Roman"/>
              </a:rPr>
              <a:t> /Manawa)</a:t>
            </a:r>
          </a:p>
          <a:p>
            <a:pPr marL="342900" indent="-342900" fontAlgn="base">
              <a:lnSpc>
                <a:spcPct val="127000"/>
              </a:lnSpc>
              <a:buSzPts val="1000"/>
              <a:buFont typeface="Symbol" panose="05050102010706020507" pitchFamily="18" charset="2"/>
              <a:buChar char=""/>
              <a:tabLst>
                <a:tab pos="346710" algn="l"/>
              </a:tabLst>
            </a:pPr>
            <a:r>
              <a:rPr lang="en-NZ" sz="1050" kern="0">
                <a:solidFill>
                  <a:srgbClr val="0A2D46"/>
                </a:solidFill>
                <a:latin typeface="Source Sans Pro" panose="020B0503030403020204" pitchFamily="34" charset="0"/>
                <a:ea typeface="Source Sans Pro" panose="020B0503030403020204" pitchFamily="34" charset="0"/>
                <a:cs typeface="Times New Roman"/>
              </a:rPr>
              <a:t>ENVIRONMENTAL (EDS, F&amp;G, F&amp;B, Otago Conservation Board, Wise Response Inc.)</a:t>
            </a:r>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4</a:t>
            </a:fld>
            <a:endParaRPr lang="en-US"/>
          </a:p>
        </p:txBody>
      </p:sp>
    </p:spTree>
    <p:extLst>
      <p:ext uri="{BB962C8B-B14F-4D97-AF65-F5344CB8AC3E}">
        <p14:creationId xmlns:p14="http://schemas.microsoft.com/office/powerpoint/2010/main" val="265793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5</a:t>
            </a:fld>
            <a:endParaRPr lang="en-US"/>
          </a:p>
        </p:txBody>
      </p:sp>
    </p:spTree>
    <p:extLst>
      <p:ext uri="{BB962C8B-B14F-4D97-AF65-F5344CB8AC3E}">
        <p14:creationId xmlns:p14="http://schemas.microsoft.com/office/powerpoint/2010/main" val="244052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6</a:t>
            </a:fld>
            <a:endParaRPr lang="en-US"/>
          </a:p>
        </p:txBody>
      </p:sp>
    </p:spTree>
    <p:extLst>
      <p:ext uri="{BB962C8B-B14F-4D97-AF65-F5344CB8AC3E}">
        <p14:creationId xmlns:p14="http://schemas.microsoft.com/office/powerpoint/2010/main" val="206591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7</a:t>
            </a:fld>
            <a:endParaRPr lang="en-US"/>
          </a:p>
        </p:txBody>
      </p:sp>
    </p:spTree>
    <p:extLst>
      <p:ext uri="{BB962C8B-B14F-4D97-AF65-F5344CB8AC3E}">
        <p14:creationId xmlns:p14="http://schemas.microsoft.com/office/powerpoint/2010/main" val="108282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8</a:t>
            </a:fld>
            <a:endParaRPr lang="en-US"/>
          </a:p>
        </p:txBody>
      </p:sp>
    </p:spTree>
    <p:extLst>
      <p:ext uri="{BB962C8B-B14F-4D97-AF65-F5344CB8AC3E}">
        <p14:creationId xmlns:p14="http://schemas.microsoft.com/office/powerpoint/2010/main" val="75897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9</a:t>
            </a:fld>
            <a:endParaRPr lang="en-US"/>
          </a:p>
        </p:txBody>
      </p:sp>
    </p:spTree>
    <p:extLst>
      <p:ext uri="{BB962C8B-B14F-4D97-AF65-F5344CB8AC3E}">
        <p14:creationId xmlns:p14="http://schemas.microsoft.com/office/powerpoint/2010/main" val="1681527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003E60"/>
        </a:solidFill>
        <a:effectLst/>
      </p:bgPr>
    </p:bg>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0" i="0">
                <a:solidFill>
                  <a:srgbClr val="0096FF"/>
                </a:solidFill>
                <a:latin typeface="Source Sans Pro Semibold" panose="020B0603030403020204" pitchFamily="34" charset="0"/>
                <a:cs typeface="Arial" panose="020B0604020202020204" pitchFamily="34" charset="0"/>
              </a:defRPr>
            </a:lvl1pPr>
          </a:lstStyle>
          <a:p>
            <a:pPr lvl="0"/>
            <a:r>
              <a:rPr lang="en-GB"/>
              <a:t>Click to add subtitle</a:t>
            </a:r>
            <a:endParaRPr lang="en-US"/>
          </a:p>
        </p:txBody>
      </p:sp>
      <p:sp>
        <p:nvSpPr>
          <p:cNvPr id="4" name="Text Placeholder 4">
            <a:extLst>
              <a:ext uri="{FF2B5EF4-FFF2-40B4-BE49-F238E27FC236}">
                <a16:creationId xmlns:a16="http://schemas.microsoft.com/office/drawing/2014/main" id="{C738AB99-B129-12F0-A86D-1DC80C7E4EC3}"/>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EAECED"/>
                </a:solidFill>
              </a:defRPr>
            </a:lvl1pPr>
          </a:lstStyle>
          <a:p>
            <a:pPr lvl="0"/>
            <a:r>
              <a:rPr lang="en-US"/>
              <a:t>Click to edit</a:t>
            </a:r>
            <a:br>
              <a:rPr lang="en-US"/>
            </a:br>
            <a:r>
              <a:rPr lang="en-US"/>
              <a:t>Master text styles</a:t>
            </a:r>
          </a:p>
        </p:txBody>
      </p:sp>
      <p:pic>
        <p:nvPicPr>
          <p:cNvPr id="3" name="Picture 2" descr="A picture containing graphical user interface&#10;&#10;Description automatically generated">
            <a:extLst>
              <a:ext uri="{FF2B5EF4-FFF2-40B4-BE49-F238E27FC236}">
                <a16:creationId xmlns:a16="http://schemas.microsoft.com/office/drawing/2014/main" id="{CD2094BF-CF46-8CE4-BF25-1B3AA1A2B444}"/>
              </a:ext>
            </a:extLst>
          </p:cNvPr>
          <p:cNvPicPr>
            <a:picLocks noChangeAspect="1"/>
          </p:cNvPicPr>
          <p:nvPr userDrawn="1"/>
        </p:nvPicPr>
        <p:blipFill>
          <a:blip r:embed="rId2"/>
          <a:stretch>
            <a:fillRect/>
          </a:stretch>
        </p:blipFill>
        <p:spPr>
          <a:xfrm>
            <a:off x="972766" y="434659"/>
            <a:ext cx="1433006" cy="858913"/>
          </a:xfrm>
          <a:prstGeom prst="rect">
            <a:avLst/>
          </a:prstGeom>
        </p:spPr>
      </p:pic>
      <p:sp>
        <p:nvSpPr>
          <p:cNvPr id="6" name="Rectangle 5">
            <a:extLst>
              <a:ext uri="{FF2B5EF4-FFF2-40B4-BE49-F238E27FC236}">
                <a16:creationId xmlns:a16="http://schemas.microsoft.com/office/drawing/2014/main" id="{2F2EA3E9-22F7-98FB-42DB-9F252E5DCE3B}"/>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072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red one column">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lgn="ctr">
              <a:defRPr sz="3000" b="0"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lgn="ctr">
              <a:buNone/>
              <a:defRPr b="1"/>
            </a:lvl1pPr>
          </a:lstStyle>
          <a:p>
            <a:pPr lvl="0"/>
            <a:r>
              <a:rPr lang="en-GB"/>
              <a:t>Click to add subtitle</a:t>
            </a:r>
          </a:p>
        </p:txBody>
      </p:sp>
      <p:sp>
        <p:nvSpPr>
          <p:cNvPr id="25" name="Text Placeholder 23">
            <a:extLst>
              <a:ext uri="{FF2B5EF4-FFF2-40B4-BE49-F238E27FC236}">
                <a16:creationId xmlns:a16="http://schemas.microsoft.com/office/drawing/2014/main" id="{5CE11997-7F10-8A40-8576-9FAE774CC158}"/>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gn="ctr">
              <a:buFont typeface="Arial" panose="020B0604020202020204" pitchFamily="34" charset="0"/>
              <a:buNone/>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lvl="0"/>
            <a:endParaRPr lang="en-GB"/>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Rectangle 1">
            <a:extLst>
              <a:ext uri="{FF2B5EF4-FFF2-40B4-BE49-F238E27FC236}">
                <a16:creationId xmlns:a16="http://schemas.microsoft.com/office/drawing/2014/main" id="{7E646BFF-DC66-81CB-623D-13223EA327BF}"/>
              </a:ext>
            </a:extLst>
          </p:cNvPr>
          <p:cNvSpPr/>
          <p:nvPr userDrawn="1"/>
        </p:nvSpPr>
        <p:spPr>
          <a:xfrm>
            <a:off x="1" y="5087632"/>
            <a:ext cx="9144000"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8076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7" name="Slide Number Placeholder 7">
            <a:extLst>
              <a:ext uri="{FF2B5EF4-FFF2-40B4-BE49-F238E27FC236}">
                <a16:creationId xmlns:a16="http://schemas.microsoft.com/office/drawing/2014/main" id="{144EE808-45F3-0B45-A79A-B15B017AE3DB}"/>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1">
            <a:extLst>
              <a:ext uri="{FF2B5EF4-FFF2-40B4-BE49-F238E27FC236}">
                <a16:creationId xmlns:a16="http://schemas.microsoft.com/office/drawing/2014/main" id="{248C498F-1170-EED5-E93C-8E7A3EF71FD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lvl1pPr>
          </a:lstStyle>
          <a:p>
            <a:pPr lvl="0"/>
            <a:r>
              <a:rPr lang="en-GB"/>
              <a:t>Click to add subtitle</a:t>
            </a:r>
          </a:p>
        </p:txBody>
      </p:sp>
      <p:cxnSp>
        <p:nvCxnSpPr>
          <p:cNvPr id="3" name="Straight Arrow Connector 2">
            <a:extLst>
              <a:ext uri="{FF2B5EF4-FFF2-40B4-BE49-F238E27FC236}">
                <a16:creationId xmlns:a16="http://schemas.microsoft.com/office/drawing/2014/main" id="{B284B598-06BC-2939-9E39-78B3C2F53991}"/>
              </a:ext>
            </a:extLst>
          </p:cNvPr>
          <p:cNvCxnSpPr>
            <a:cxnSpLocks/>
          </p:cNvCxnSpPr>
          <p:nvPr userDrawn="1"/>
        </p:nvCxnSpPr>
        <p:spPr>
          <a:xfrm>
            <a:off x="4499002" y="1928692"/>
            <a:ext cx="0" cy="2009375"/>
          </a:xfrm>
          <a:prstGeom prst="straightConnector1">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 name="Text Placeholder 23">
            <a:extLst>
              <a:ext uri="{FF2B5EF4-FFF2-40B4-BE49-F238E27FC236}">
                <a16:creationId xmlns:a16="http://schemas.microsoft.com/office/drawing/2014/main" id="{33938E65-99E0-4BAE-E022-77910577E9E0}"/>
              </a:ext>
            </a:extLst>
          </p:cNvPr>
          <p:cNvSpPr>
            <a:spLocks noGrp="1"/>
          </p:cNvSpPr>
          <p:nvPr>
            <p:ph type="body" sz="quarter" idx="21" hasCustomPrompt="1"/>
          </p:nvPr>
        </p:nvSpPr>
        <p:spPr>
          <a:xfrm>
            <a:off x="542925" y="1509196"/>
            <a:ext cx="7972425" cy="3024909"/>
          </a:xfrm>
        </p:spPr>
        <p:txBody>
          <a:bodyPr numCol="2" spcCol="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oranste</a:t>
            </a:r>
            <a:r>
              <a:rPr lang="en-GB"/>
              <a:t> </a:t>
            </a:r>
            <a:r>
              <a:rPr lang="en-GB" err="1"/>
              <a:t>ftoeu</a:t>
            </a:r>
            <a:r>
              <a:rPr lang="en-GB"/>
              <a:t> </a:t>
            </a:r>
            <a:r>
              <a:rPr lang="en-GB" err="1"/>
              <a:t>condimentum</a:t>
            </a:r>
            <a:r>
              <a:rPr lang="en-GB"/>
              <a:t> id </a:t>
            </a:r>
            <a:r>
              <a:rPr lang="en-GB" err="1"/>
              <a:t>venenatis</a:t>
            </a:r>
            <a:r>
              <a:rPr lang="en-GB"/>
              <a:t> a vitae </a:t>
            </a:r>
            <a:r>
              <a:rPr lang="en-GB" err="1"/>
              <a:t>sapien</a:t>
            </a:r>
            <a:r>
              <a:rPr lang="en-GB"/>
              <a:t>.</a:t>
            </a:r>
          </a:p>
        </p:txBody>
      </p:sp>
      <p:sp>
        <p:nvSpPr>
          <p:cNvPr id="8" name="Rectangle 7">
            <a:extLst>
              <a:ext uri="{FF2B5EF4-FFF2-40B4-BE49-F238E27FC236}">
                <a16:creationId xmlns:a16="http://schemas.microsoft.com/office/drawing/2014/main" id="{06F1CD84-E898-5C52-6821-B9C55688AB4F}"/>
              </a:ext>
            </a:extLst>
          </p:cNvPr>
          <p:cNvSpPr/>
          <p:nvPr userDrawn="1"/>
        </p:nvSpPr>
        <p:spPr>
          <a:xfrm>
            <a:off x="542925" y="5087632"/>
            <a:ext cx="860107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731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right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8" name="Title 7">
            <a:extLst>
              <a:ext uri="{FF2B5EF4-FFF2-40B4-BE49-F238E27FC236}">
                <a16:creationId xmlns:a16="http://schemas.microsoft.com/office/drawing/2014/main" id="{F1569518-DC93-724C-AC70-58DE1388DC54}"/>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0" name="Text Placeholder 21">
            <a:extLst>
              <a:ext uri="{FF2B5EF4-FFF2-40B4-BE49-F238E27FC236}">
                <a16:creationId xmlns:a16="http://schemas.microsoft.com/office/drawing/2014/main" id="{02226445-E45E-4A45-BCE1-34496A76C60D}"/>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a:lvl1pPr>
          </a:lstStyle>
          <a:p>
            <a:pPr lvl="0"/>
            <a:r>
              <a:rPr lang="en-GB"/>
              <a:t>Click to add subtitle</a:t>
            </a:r>
          </a:p>
        </p:txBody>
      </p:sp>
      <p:sp>
        <p:nvSpPr>
          <p:cNvPr id="21" name="Text Placeholder 23">
            <a:extLst>
              <a:ext uri="{FF2B5EF4-FFF2-40B4-BE49-F238E27FC236}">
                <a16:creationId xmlns:a16="http://schemas.microsoft.com/office/drawing/2014/main" id="{768249EB-6E1E-3F45-BC2B-A87B6F0B1285}"/>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t>
            </a:r>
            <a:r>
              <a:rPr lang="en-GB" err="1"/>
              <a:t>risus</a:t>
            </a:r>
            <a:r>
              <a:rPr lang="en-GB"/>
              <a:t> </a:t>
            </a:r>
            <a:r>
              <a:rPr lang="en-GB" err="1"/>
              <a:t>viverra</a:t>
            </a:r>
            <a:r>
              <a:rPr lang="en-GB"/>
              <a:t> integer </a:t>
            </a:r>
            <a:r>
              <a:rPr lang="en-GB" err="1"/>
              <a:t>feugiat</a:t>
            </a:r>
            <a:r>
              <a:rPr lang="en-GB"/>
              <a:t>. </a:t>
            </a:r>
          </a:p>
          <a:p>
            <a:pPr lvl="0"/>
            <a:r>
              <a:rPr lang="en-GB"/>
              <a:t>Magna </a:t>
            </a:r>
            <a:r>
              <a:rPr lang="en-GB" err="1"/>
              <a:t>fringilla</a:t>
            </a:r>
            <a:r>
              <a:rPr lang="en-GB"/>
              <a:t> </a:t>
            </a:r>
            <a:r>
              <a:rPr lang="en-GB" err="1"/>
              <a:t>urna</a:t>
            </a:r>
            <a:r>
              <a:rPr lang="en-GB"/>
              <a:t>. Integer </a:t>
            </a:r>
            <a:r>
              <a:rPr lang="en-GB" err="1"/>
              <a:t>quis</a:t>
            </a:r>
            <a:r>
              <a:rPr lang="en-GB"/>
              <a:t> auctor </a:t>
            </a:r>
            <a:r>
              <a:rPr lang="en-GB" err="1"/>
              <a:t>elit</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id </a:t>
            </a:r>
            <a:r>
              <a:rPr lang="en-GB" err="1"/>
              <a:t>venenatis</a:t>
            </a:r>
            <a:r>
              <a:rPr lang="en-GB"/>
              <a:t> a vitae </a:t>
            </a:r>
            <a:r>
              <a:rPr lang="en-GB" err="1"/>
              <a:t>sapien</a:t>
            </a:r>
            <a:r>
              <a:rPr lang="en-GB"/>
              <a:t>.</a:t>
            </a:r>
          </a:p>
        </p:txBody>
      </p:sp>
      <p:sp>
        <p:nvSpPr>
          <p:cNvPr id="13" name="Slide Number Placeholder 7">
            <a:extLst>
              <a:ext uri="{FF2B5EF4-FFF2-40B4-BE49-F238E27FC236}">
                <a16:creationId xmlns:a16="http://schemas.microsoft.com/office/drawing/2014/main" id="{DB82DBEA-18A3-C542-9D92-30172F92BBCE}"/>
              </a:ext>
            </a:extLst>
          </p:cNvPr>
          <p:cNvSpPr>
            <a:spLocks noGrp="1"/>
          </p:cNvSpPr>
          <p:nvPr>
            <p:ph type="sldNum" sz="quarter" idx="4"/>
          </p:nvPr>
        </p:nvSpPr>
        <p:spPr>
          <a:xfrm>
            <a:off x="8281260" y="4768200"/>
            <a:ext cx="621677"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3">
            <a:extLst>
              <a:ext uri="{FF2B5EF4-FFF2-40B4-BE49-F238E27FC236}">
                <a16:creationId xmlns:a16="http://schemas.microsoft.com/office/drawing/2014/main" id="{432FAD22-EBC0-B21E-0A95-8E7A84ABD5FA}"/>
              </a:ext>
            </a:extLst>
          </p:cNvPr>
          <p:cNvSpPr>
            <a:spLocks noGrp="1"/>
          </p:cNvSpPr>
          <p:nvPr>
            <p:ph type="body" sz="half" idx="19" hasCustomPrompt="1"/>
          </p:nvPr>
        </p:nvSpPr>
        <p:spPr>
          <a:xfrm>
            <a:off x="4572000" y="2080291"/>
            <a:ext cx="3475554" cy="330457"/>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4" name="Text Placeholder 3">
            <a:extLst>
              <a:ext uri="{FF2B5EF4-FFF2-40B4-BE49-F238E27FC236}">
                <a16:creationId xmlns:a16="http://schemas.microsoft.com/office/drawing/2014/main" id="{BA8008A8-DA64-3410-6C0E-B1B4A5391926}"/>
              </a:ext>
            </a:extLst>
          </p:cNvPr>
          <p:cNvSpPr>
            <a:spLocks noGrp="1"/>
          </p:cNvSpPr>
          <p:nvPr>
            <p:ph type="body" sz="half" idx="20" hasCustomPrompt="1"/>
          </p:nvPr>
        </p:nvSpPr>
        <p:spPr>
          <a:xfrm>
            <a:off x="4572000" y="4610872"/>
            <a:ext cx="3475554" cy="322624"/>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7" name="Rectangle 6">
            <a:extLst>
              <a:ext uri="{FF2B5EF4-FFF2-40B4-BE49-F238E27FC236}">
                <a16:creationId xmlns:a16="http://schemas.microsoft.com/office/drawing/2014/main" id="{5A0DF683-4BBB-02A0-C2DF-B55648FE3FE8}"/>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3539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43987"/>
            <a:ext cx="4029075" cy="304071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9" name="Picture Placeholder 2">
            <a:extLst>
              <a:ext uri="{FF2B5EF4-FFF2-40B4-BE49-F238E27FC236}">
                <a16:creationId xmlns:a16="http://schemas.microsoft.com/office/drawing/2014/main" id="{7491E36E-50F3-D24A-A688-3E813C0C3D85}"/>
              </a:ext>
            </a:extLst>
          </p:cNvPr>
          <p:cNvSpPr>
            <a:spLocks noGrp="1"/>
          </p:cNvSpPr>
          <p:nvPr>
            <p:ph type="pic" sz="quarter" idx="18"/>
          </p:nvPr>
        </p:nvSpPr>
        <p:spPr>
          <a:xfrm>
            <a:off x="4710734" y="1543987"/>
            <a:ext cx="4029075" cy="304071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8" name="Title 7">
            <a:extLst>
              <a:ext uri="{FF2B5EF4-FFF2-40B4-BE49-F238E27FC236}">
                <a16:creationId xmlns:a16="http://schemas.microsoft.com/office/drawing/2014/main" id="{38B5FE7C-2C40-1C43-BFB0-43C03EB7D080}"/>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4" name="Text Placeholder 21">
            <a:extLst>
              <a:ext uri="{FF2B5EF4-FFF2-40B4-BE49-F238E27FC236}">
                <a16:creationId xmlns:a16="http://schemas.microsoft.com/office/drawing/2014/main" id="{3C1389F0-BF96-1E44-84C5-4638018AC51D}"/>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lvl1pPr>
          </a:lstStyle>
          <a:p>
            <a:pPr lvl="0"/>
            <a:r>
              <a:rPr lang="en-GB"/>
              <a:t>Click to add subtitle</a:t>
            </a:r>
          </a:p>
        </p:txBody>
      </p:sp>
      <p:sp>
        <p:nvSpPr>
          <p:cNvPr id="10" name="Slide Number Placeholder 7">
            <a:extLst>
              <a:ext uri="{FF2B5EF4-FFF2-40B4-BE49-F238E27FC236}">
                <a16:creationId xmlns:a16="http://schemas.microsoft.com/office/drawing/2014/main" id="{098D4100-512F-BA46-A4DE-F7F423AA34CA}"/>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D5797CCC-D355-2B01-7650-E51F2780D7C6}"/>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7936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reak—with full insert image">
    <p:bg>
      <p:bgRef idx="1001">
        <a:schemeClr val="bg1"/>
      </p:bgRef>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BF80CE-49B1-BC43-B990-D837016287EF}"/>
              </a:ext>
            </a:extLst>
          </p:cNvPr>
          <p:cNvSpPr>
            <a:spLocks noGrp="1"/>
          </p:cNvSpPr>
          <p:nvPr>
            <p:ph type="pic" sz="quarter" idx="15" hasCustomPrompt="1"/>
          </p:nvPr>
        </p:nvSpPr>
        <p:spPr>
          <a:xfrm>
            <a:off x="0" y="0"/>
            <a:ext cx="9143999" cy="5143500"/>
          </a:xfrm>
          <a:prstGeom prst="rect">
            <a:avLst/>
          </a:prstGeom>
        </p:spPr>
        <p:txBody>
          <a:bodyPr/>
          <a:lstStyle>
            <a:lvl1pPr marL="0" indent="0" algn="ctr">
              <a:buNone/>
              <a:defRPr>
                <a:solidFill>
                  <a:srgbClr val="0A395B"/>
                </a:solidFill>
              </a:defRPr>
            </a:lvl1pPr>
          </a:lstStyle>
          <a:p>
            <a:r>
              <a:rPr lang="en-US"/>
              <a:t>Click icon to insert full image. After inserting, select, and send to back. Then edit text.</a:t>
            </a:r>
          </a:p>
        </p:txBody>
      </p:sp>
      <p:sp>
        <p:nvSpPr>
          <p:cNvPr id="2" name="Text Placeholder 4">
            <a:extLst>
              <a:ext uri="{FF2B5EF4-FFF2-40B4-BE49-F238E27FC236}">
                <a16:creationId xmlns:a16="http://schemas.microsoft.com/office/drawing/2014/main" id="{383C2D24-DADF-8FA3-F2C7-29264BB4EA6F}"/>
              </a:ext>
            </a:extLst>
          </p:cNvPr>
          <p:cNvSpPr>
            <a:spLocks noGrp="1"/>
          </p:cNvSpPr>
          <p:nvPr>
            <p:ph type="body" sz="quarter" idx="14" hasCustomPrompt="1"/>
          </p:nvPr>
        </p:nvSpPr>
        <p:spPr>
          <a:xfrm>
            <a:off x="1087541" y="2237643"/>
            <a:ext cx="6968919" cy="1078260"/>
          </a:xfrm>
        </p:spPr>
        <p:txBody>
          <a:bodyPr>
            <a:noAutofit/>
          </a:bodyPr>
          <a:lstStyle>
            <a:lvl1pPr marL="0" indent="0" algn="l">
              <a:lnSpc>
                <a:spcPts val="4000"/>
              </a:lnSpc>
              <a:spcBef>
                <a:spcPts val="0"/>
              </a:spcBef>
              <a:buNone/>
              <a:defRPr sz="3750" b="1">
                <a:solidFill>
                  <a:srgbClr val="0A395B"/>
                </a:solidFill>
              </a:defRPr>
            </a:lvl1pPr>
          </a:lstStyle>
          <a:p>
            <a:pPr lvl="0"/>
            <a:r>
              <a:rPr lang="en-GB"/>
              <a:t>Click to add page break title</a:t>
            </a:r>
          </a:p>
        </p:txBody>
      </p:sp>
      <p:sp>
        <p:nvSpPr>
          <p:cNvPr id="3" name="Rectangle 2">
            <a:extLst>
              <a:ext uri="{FF2B5EF4-FFF2-40B4-BE49-F238E27FC236}">
                <a16:creationId xmlns:a16="http://schemas.microsoft.com/office/drawing/2014/main" id="{C5C14201-A5FA-9DE0-F9A5-C21DFED2C03D}"/>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709201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age (6)">
    <p:bg>
      <p:bgPr>
        <a:solidFill>
          <a:schemeClr val="bg1"/>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a:prstGeom prst="rect">
            <a:avLst/>
          </a:prstGeom>
        </p:spPr>
        <p:txBody>
          <a:bodyPr>
            <a:noAutofit/>
          </a:bodyPr>
          <a:lstStyle>
            <a:lvl1pPr marL="0" indent="0" algn="ctr">
              <a:buNone/>
              <a:defRPr sz="3750" b="1">
                <a:solidFill>
                  <a:srgbClr val="FFE000"/>
                </a:solidFill>
              </a:defRPr>
            </a:lvl1pPr>
          </a:lstStyle>
          <a:p>
            <a:pPr marL="0" marR="0" lvl="0" indent="0" algn="ctr" defTabSz="685800" rtl="0" eaLnBrk="1" fontAlgn="auto" latinLnBrk="0" hangingPunct="1">
              <a:lnSpc>
                <a:spcPts val="2200"/>
              </a:lnSpc>
              <a:spcBef>
                <a:spcPts val="0"/>
              </a:spcBef>
              <a:spcAft>
                <a:spcPts val="200"/>
              </a:spcAft>
              <a:buClrTx/>
              <a:buSzTx/>
              <a:buFont typeface="Arial" panose="020B0604020202020204" pitchFamily="34" charset="0"/>
              <a:buNone/>
              <a:tabLst/>
              <a:defRPr/>
            </a:pPr>
            <a:r>
              <a:rPr lang="en-GB"/>
              <a:t>#</a:t>
            </a:r>
            <a:endParaRPr lang="en-US"/>
          </a:p>
          <a:p>
            <a:pPr lvl="0"/>
            <a:endParaRPr lang="en-US"/>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a:prstGeom prst="rect">
            <a:avLst/>
          </a:prstGeom>
        </p:spPr>
        <p:txBody>
          <a:bodyPr>
            <a:noAutofit/>
          </a:bodyPr>
          <a:lstStyle>
            <a:lvl1pPr marL="0" indent="0" algn="ctr">
              <a:buNone/>
              <a:defRPr sz="3750" b="1">
                <a:solidFill>
                  <a:srgbClr val="FFE000"/>
                </a:solidFill>
              </a:defRPr>
            </a:lvl1pPr>
          </a:lstStyle>
          <a:p>
            <a:pPr lvl="0"/>
            <a:r>
              <a:rPr lang="en-GB"/>
              <a:t>#</a:t>
            </a:r>
            <a:endParaRPr lang="en-US"/>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rgbClr val="0A395B"/>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rgbClr val="0A395B"/>
                </a:solidFill>
                <a:latin typeface="Arial" panose="020B0604020202020204" pitchFamily="34" charset="0"/>
              </a:defRPr>
            </a:lvl1pPr>
          </a:lstStyle>
          <a:p>
            <a:fld id="{9445717F-2858-4043-A9CA-B2273EB60975}" type="slidenum">
              <a:rPr lang="en-US" smtClean="0"/>
              <a:pPr/>
              <a:t>‹#›</a:t>
            </a:fld>
            <a:endParaRPr lang="en-US"/>
          </a:p>
        </p:txBody>
      </p:sp>
      <p:pic>
        <p:nvPicPr>
          <p:cNvPr id="9" name="Picture 8">
            <a:extLst>
              <a:ext uri="{FF2B5EF4-FFF2-40B4-BE49-F238E27FC236}">
                <a16:creationId xmlns:a16="http://schemas.microsoft.com/office/drawing/2014/main" id="{D08130D6-5E87-37FA-C252-519BC10234FB}"/>
              </a:ext>
            </a:extLst>
          </p:cNvPr>
          <p:cNvPicPr>
            <a:picLocks noChangeAspect="1"/>
          </p:cNvPicPr>
          <p:nvPr userDrawn="1"/>
        </p:nvPicPr>
        <p:blipFill>
          <a:blip r:embed="rId2"/>
          <a:stretch>
            <a:fillRect/>
          </a:stretch>
        </p:blipFill>
        <p:spPr>
          <a:xfrm>
            <a:off x="3449898" y="1448830"/>
            <a:ext cx="1603387" cy="1012024"/>
          </a:xfrm>
          <a:prstGeom prst="rect">
            <a:avLst/>
          </a:prstGeom>
        </p:spPr>
      </p:pic>
      <p:sp>
        <p:nvSpPr>
          <p:cNvPr id="10" name="Rectangle 9">
            <a:extLst>
              <a:ext uri="{FF2B5EF4-FFF2-40B4-BE49-F238E27FC236}">
                <a16:creationId xmlns:a16="http://schemas.microsoft.com/office/drawing/2014/main" id="{1BA73380-5815-0371-CF64-93B84642618F}"/>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1987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page (6)">
    <p:bg>
      <p:bgPr>
        <a:solidFill>
          <a:srgbClr val="0A395B"/>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96FF"/>
                </a:solidFill>
              </a:defRPr>
            </a:lvl1pPr>
          </a:lstStyle>
          <a:p>
            <a:pPr lvl="0"/>
            <a:r>
              <a:rPr lang="en-GB"/>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a:prstGeom prst="rect">
            <a:avLst/>
          </a:prstGeom>
        </p:spPr>
        <p:txBody>
          <a:bodyPr>
            <a:noAutofit/>
          </a:bodyPr>
          <a:lstStyle>
            <a:lvl1pPr marL="0" indent="0" algn="ctr">
              <a:buNone/>
              <a:defRPr sz="3750" b="1">
                <a:solidFill>
                  <a:srgbClr val="FFE000"/>
                </a:solidFill>
              </a:defRPr>
            </a:lvl1pPr>
          </a:lstStyle>
          <a:p>
            <a:pPr marL="0" marR="0" lvl="0" indent="0" algn="ctr" defTabSz="685800" rtl="0" eaLnBrk="1" fontAlgn="auto" latinLnBrk="0" hangingPunct="1">
              <a:lnSpc>
                <a:spcPts val="2200"/>
              </a:lnSpc>
              <a:spcBef>
                <a:spcPts val="0"/>
              </a:spcBef>
              <a:spcAft>
                <a:spcPts val="200"/>
              </a:spcAft>
              <a:buClrTx/>
              <a:buSzTx/>
              <a:buFont typeface="Arial" panose="020B0604020202020204" pitchFamily="34" charset="0"/>
              <a:buNone/>
              <a:tabLst/>
              <a:defRPr/>
            </a:pPr>
            <a:r>
              <a:rPr lang="en-GB"/>
              <a:t>#</a:t>
            </a:r>
            <a:endParaRPr lang="en-US"/>
          </a:p>
          <a:p>
            <a:pPr lvl="0"/>
            <a:endParaRPr lang="en-US"/>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a:prstGeom prst="rect">
            <a:avLst/>
          </a:prstGeom>
        </p:spPr>
        <p:txBody>
          <a:bodyPr>
            <a:noAutofit/>
          </a:bodyPr>
          <a:lstStyle>
            <a:lvl1pPr marL="0" indent="0" algn="ctr">
              <a:buNone/>
              <a:defRPr sz="3750" b="1">
                <a:solidFill>
                  <a:srgbClr val="FFE000"/>
                </a:solidFill>
              </a:defRPr>
            </a:lvl1pPr>
          </a:lstStyle>
          <a:p>
            <a:pPr lvl="0"/>
            <a:r>
              <a:rPr lang="en-GB"/>
              <a:t>#</a:t>
            </a:r>
            <a:endParaRPr lang="en-US"/>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pic>
        <p:nvPicPr>
          <p:cNvPr id="9" name="Picture 8">
            <a:extLst>
              <a:ext uri="{FF2B5EF4-FFF2-40B4-BE49-F238E27FC236}">
                <a16:creationId xmlns:a16="http://schemas.microsoft.com/office/drawing/2014/main" id="{D08130D6-5E87-37FA-C252-519BC10234FB}"/>
              </a:ext>
            </a:extLst>
          </p:cNvPr>
          <p:cNvPicPr>
            <a:picLocks noChangeAspect="1"/>
          </p:cNvPicPr>
          <p:nvPr userDrawn="1"/>
        </p:nvPicPr>
        <p:blipFill>
          <a:blip r:embed="rId2"/>
          <a:stretch>
            <a:fillRect/>
          </a:stretch>
        </p:blipFill>
        <p:spPr>
          <a:xfrm>
            <a:off x="3449898" y="1448830"/>
            <a:ext cx="1603387" cy="1012024"/>
          </a:xfrm>
          <a:prstGeom prst="rect">
            <a:avLst/>
          </a:prstGeom>
        </p:spPr>
      </p:pic>
      <p:sp>
        <p:nvSpPr>
          <p:cNvPr id="10" name="Rectangle 9">
            <a:extLst>
              <a:ext uri="{FF2B5EF4-FFF2-40B4-BE49-F238E27FC236}">
                <a16:creationId xmlns:a16="http://schemas.microsoft.com/office/drawing/2014/main" id="{1BA73380-5815-0371-CF64-93B84642618F}"/>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7811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files page">
    <p:bg>
      <p:bgRef idx="1001">
        <a:schemeClr val="bg1"/>
      </p:bgRef>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rgbClr val="0073A0"/>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rgbClr val="0073A0"/>
                </a:solidFill>
                <a:latin typeface="Arial" panose="020B0604020202020204" pitchFamily="34" charset="0"/>
              </a:defRPr>
            </a:lvl1pPr>
          </a:lstStyle>
          <a:p>
            <a:fld id="{9445717F-2858-4043-A9CA-B2273EB60975}" type="slidenum">
              <a:rPr lang="en-US" smtClean="0"/>
              <a:pPr/>
              <a:t>‹#›</a:t>
            </a:fld>
            <a:endParaRPr lang="en-US"/>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7" name="Rectangle 6">
            <a:extLst>
              <a:ext uri="{FF2B5EF4-FFF2-40B4-BE49-F238E27FC236}">
                <a16:creationId xmlns:a16="http://schemas.microsoft.com/office/drawing/2014/main" id="{FCA0B6BE-33A5-D395-EDBE-F7C8FEA6DF05}"/>
              </a:ext>
            </a:extLst>
          </p:cNvPr>
          <p:cNvSpPr/>
          <p:nvPr userDrawn="1"/>
        </p:nvSpPr>
        <p:spPr>
          <a:xfrm>
            <a:off x="543923" y="5092502"/>
            <a:ext cx="860007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1582122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ofiles page">
    <p:bg>
      <p:bgPr>
        <a:solidFill>
          <a:srgbClr val="0A395B"/>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7" name="Rectangle 6">
            <a:extLst>
              <a:ext uri="{FF2B5EF4-FFF2-40B4-BE49-F238E27FC236}">
                <a16:creationId xmlns:a16="http://schemas.microsoft.com/office/drawing/2014/main" id="{FCA0B6BE-33A5-D395-EDBE-F7C8FEA6DF05}"/>
              </a:ext>
            </a:extLst>
          </p:cNvPr>
          <p:cNvSpPr/>
          <p:nvPr userDrawn="1"/>
        </p:nvSpPr>
        <p:spPr>
          <a:xfrm>
            <a:off x="543923" y="5092502"/>
            <a:ext cx="860007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3034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text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96FF"/>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176D6B2A-5745-F1BE-C0FD-7269B87C553D}"/>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nSpc>
                <a:spcPts val="2300"/>
              </a:lnSpc>
              <a:spcAft>
                <a:spcPts val="300"/>
              </a:spcAft>
              <a:buFont typeface="Arial" panose="020B0604020202020204" pitchFamily="34" charset="0"/>
              <a:buNone/>
              <a:defRPr>
                <a:solidFill>
                  <a:schemeClr val="bg1"/>
                </a:solidFill>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a:t>
            </a:r>
          </a:p>
          <a:p>
            <a:pPr lvl="0"/>
            <a:endParaRPr lang="en-GB"/>
          </a:p>
        </p:txBody>
      </p:sp>
      <p:sp>
        <p:nvSpPr>
          <p:cNvPr id="13" name="Rectangle 12">
            <a:extLst>
              <a:ext uri="{FF2B5EF4-FFF2-40B4-BE49-F238E27FC236}">
                <a16:creationId xmlns:a16="http://schemas.microsoft.com/office/drawing/2014/main" id="{F8051067-013C-BC8D-ECA8-637AA5AAB017}"/>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51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Light">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1" i="0">
                <a:solidFill>
                  <a:srgbClr val="0073A0"/>
                </a:solidFill>
                <a:latin typeface="Source Sans Pro" panose="020B05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50DB1F15-37EC-C830-706B-5BCF91B821EC}"/>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003E60"/>
                </a:solidFill>
              </a:defRPr>
            </a:lvl1pPr>
          </a:lstStyle>
          <a:p>
            <a:pPr lvl="0"/>
            <a:r>
              <a:rPr lang="en-US"/>
              <a:t>Click to edit</a:t>
            </a:r>
            <a:br>
              <a:rPr lang="en-US"/>
            </a:br>
            <a:r>
              <a:rPr lang="en-US"/>
              <a:t>Master text styles</a:t>
            </a:r>
          </a:p>
        </p:txBody>
      </p:sp>
      <p:sp>
        <p:nvSpPr>
          <p:cNvPr id="3" name="Text Placeholder 4">
            <a:extLst>
              <a:ext uri="{FF2B5EF4-FFF2-40B4-BE49-F238E27FC236}">
                <a16:creationId xmlns:a16="http://schemas.microsoft.com/office/drawing/2014/main" id="{3449DD78-0BAA-FDBA-DD0E-0511BC7D3FF4}"/>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pic>
        <p:nvPicPr>
          <p:cNvPr id="4" name="Picture 3" descr="Logo, company name&#10;&#10;Description automatically generated">
            <a:extLst>
              <a:ext uri="{FF2B5EF4-FFF2-40B4-BE49-F238E27FC236}">
                <a16:creationId xmlns:a16="http://schemas.microsoft.com/office/drawing/2014/main" id="{C83ADCCC-5A96-0066-844E-71118B0AAEE5}"/>
              </a:ext>
            </a:extLst>
          </p:cNvPr>
          <p:cNvPicPr>
            <a:picLocks noChangeAspect="1"/>
          </p:cNvPicPr>
          <p:nvPr userDrawn="1"/>
        </p:nvPicPr>
        <p:blipFill>
          <a:blip r:embed="rId2"/>
          <a:stretch>
            <a:fillRect/>
          </a:stretch>
        </p:blipFill>
        <p:spPr>
          <a:xfrm>
            <a:off x="972765" y="434282"/>
            <a:ext cx="1433006" cy="858913"/>
          </a:xfrm>
          <a:prstGeom prst="rect">
            <a:avLst/>
          </a:prstGeom>
        </p:spPr>
      </p:pic>
      <p:sp>
        <p:nvSpPr>
          <p:cNvPr id="8" name="Rectangle 7">
            <a:extLst>
              <a:ext uri="{FF2B5EF4-FFF2-40B4-BE49-F238E27FC236}">
                <a16:creationId xmlns:a16="http://schemas.microsoft.com/office/drawing/2014/main" id="{04B0D8A2-B580-C924-F819-C39D2DFE8570}"/>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2677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red one column no line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lgn="ct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lgn="ctr">
              <a:buNone/>
              <a:defRPr b="1">
                <a:solidFill>
                  <a:srgbClr val="FFE000"/>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293DBD81-AD17-343F-5CC4-5BC639A0CED0}"/>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gn="ctr">
              <a:buFont typeface="Arial" panose="020B0604020202020204" pitchFamily="34" charset="0"/>
              <a:buNone/>
              <a:defRPr>
                <a:solidFill>
                  <a:schemeClr val="bg1"/>
                </a:solidFill>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lvl="0"/>
            <a:endParaRPr lang="en-GB"/>
          </a:p>
        </p:txBody>
      </p:sp>
      <p:sp>
        <p:nvSpPr>
          <p:cNvPr id="3" name="Rectangle 2">
            <a:extLst>
              <a:ext uri="{FF2B5EF4-FFF2-40B4-BE49-F238E27FC236}">
                <a16:creationId xmlns:a16="http://schemas.microsoft.com/office/drawing/2014/main" id="{349DC788-0C15-1487-B1CB-24B3E2074483}"/>
              </a:ext>
            </a:extLst>
          </p:cNvPr>
          <p:cNvSpPr/>
          <p:nvPr userDrawn="1"/>
        </p:nvSpPr>
        <p:spPr>
          <a:xfrm>
            <a:off x="-87464" y="5092502"/>
            <a:ext cx="9231465"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8382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70408D31-7187-2E41-99D3-46C705C5747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6D7745AF-7AE0-C869-F13C-A1CD69A7B2FC}"/>
              </a:ext>
            </a:extLst>
          </p:cNvPr>
          <p:cNvSpPr>
            <a:spLocks noGrp="1"/>
          </p:cNvSpPr>
          <p:nvPr>
            <p:ph type="body" sz="quarter" idx="21" hasCustomPrompt="1"/>
          </p:nvPr>
        </p:nvSpPr>
        <p:spPr>
          <a:xfrm>
            <a:off x="542925" y="1509196"/>
            <a:ext cx="7972425" cy="3024909"/>
          </a:xfrm>
        </p:spPr>
        <p:txBody>
          <a:bodyPr numCol="2" spcCol="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oranste</a:t>
            </a:r>
            <a:r>
              <a:rPr lang="en-GB"/>
              <a:t> </a:t>
            </a:r>
            <a:r>
              <a:rPr lang="en-GB" err="1"/>
              <a:t>ftoeu</a:t>
            </a:r>
            <a:r>
              <a:rPr lang="en-GB"/>
              <a:t> </a:t>
            </a:r>
            <a:r>
              <a:rPr lang="en-GB" err="1"/>
              <a:t>condimentum</a:t>
            </a:r>
            <a:r>
              <a:rPr lang="en-GB"/>
              <a:t> id </a:t>
            </a:r>
            <a:r>
              <a:rPr lang="en-GB" err="1"/>
              <a:t>venenatis</a:t>
            </a:r>
            <a:r>
              <a:rPr lang="en-GB"/>
              <a:t> a vitae </a:t>
            </a:r>
            <a:r>
              <a:rPr lang="en-GB" err="1"/>
              <a:t>sapien</a:t>
            </a:r>
            <a:r>
              <a:rPr lang="en-GB"/>
              <a:t>.</a:t>
            </a:r>
          </a:p>
        </p:txBody>
      </p:sp>
      <p:cxnSp>
        <p:nvCxnSpPr>
          <p:cNvPr id="3" name="Straight Arrow Connector 2">
            <a:extLst>
              <a:ext uri="{FF2B5EF4-FFF2-40B4-BE49-F238E27FC236}">
                <a16:creationId xmlns:a16="http://schemas.microsoft.com/office/drawing/2014/main" id="{19F0416B-FCF9-109D-F0D7-3789DB18AB27}"/>
              </a:ext>
            </a:extLst>
          </p:cNvPr>
          <p:cNvCxnSpPr>
            <a:cxnSpLocks/>
          </p:cNvCxnSpPr>
          <p:nvPr userDrawn="1"/>
        </p:nvCxnSpPr>
        <p:spPr>
          <a:xfrm>
            <a:off x="4499002" y="1928692"/>
            <a:ext cx="0" cy="2009375"/>
          </a:xfrm>
          <a:prstGeom prst="straightConnector1">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3CF5927C-25C0-36DB-066C-1A371A161286}"/>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2507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half image with text - blue">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Title 7">
            <a:extLst>
              <a:ext uri="{FF2B5EF4-FFF2-40B4-BE49-F238E27FC236}">
                <a16:creationId xmlns:a16="http://schemas.microsoft.com/office/drawing/2014/main" id="{1E8CDABC-6D31-5A4E-BB19-6B34029AEB8D}"/>
              </a:ext>
            </a:extLst>
          </p:cNvPr>
          <p:cNvSpPr>
            <a:spLocks noGrp="1"/>
          </p:cNvSpPr>
          <p:nvPr>
            <p:ph type="title" hasCustomPrompt="1"/>
          </p:nvPr>
        </p:nvSpPr>
        <p:spPr>
          <a:xfrm>
            <a:off x="5180909" y="694533"/>
            <a:ext cx="3858867"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AB5015EC-A889-6943-9DE0-3D86A3D0C936}"/>
              </a:ext>
            </a:extLst>
          </p:cNvPr>
          <p:cNvSpPr>
            <a:spLocks noGrp="1"/>
          </p:cNvSpPr>
          <p:nvPr>
            <p:ph type="body" sz="quarter" idx="20" hasCustomPrompt="1"/>
          </p:nvPr>
        </p:nvSpPr>
        <p:spPr>
          <a:xfrm>
            <a:off x="5179913" y="1095451"/>
            <a:ext cx="3859186"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14" name="Text Placeholder 23">
            <a:extLst>
              <a:ext uri="{FF2B5EF4-FFF2-40B4-BE49-F238E27FC236}">
                <a16:creationId xmlns:a16="http://schemas.microsoft.com/office/drawing/2014/main" id="{41EC5BE4-78C9-B34D-AFFA-20F880348FCA}"/>
              </a:ext>
            </a:extLst>
          </p:cNvPr>
          <p:cNvSpPr>
            <a:spLocks noGrp="1"/>
          </p:cNvSpPr>
          <p:nvPr>
            <p:ph type="body" sz="quarter" idx="21" hasCustomPrompt="1"/>
          </p:nvPr>
        </p:nvSpPr>
        <p:spPr>
          <a:xfrm>
            <a:off x="5179913" y="1509196"/>
            <a:ext cx="3859186" cy="3024909"/>
          </a:xfrm>
          <a:prstGeom prst="rect">
            <a:avLst/>
          </a:prstGeom>
        </p:spPr>
        <p:txBody>
          <a:bodyPr numCol="1" spcCol="180000">
            <a:noAutofit/>
          </a:bodyPr>
          <a:lstStyle>
            <a:lvl1pPr marL="0" inden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a:t>
            </a:r>
          </a:p>
        </p:txBody>
      </p:sp>
      <p:sp>
        <p:nvSpPr>
          <p:cNvPr id="8" name="Slide Number Placeholder 7">
            <a:extLst>
              <a:ext uri="{FF2B5EF4-FFF2-40B4-BE49-F238E27FC236}">
                <a16:creationId xmlns:a16="http://schemas.microsoft.com/office/drawing/2014/main" id="{1761B534-E018-F045-8C9A-82FD20522467}"/>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2E2A8D67-4FF2-42E1-AE27-C57EFB6B0C00}"/>
              </a:ext>
            </a:extLst>
          </p:cNvPr>
          <p:cNvSpPr/>
          <p:nvPr userDrawn="1"/>
        </p:nvSpPr>
        <p:spPr>
          <a:xfrm>
            <a:off x="5296677" y="5092502"/>
            <a:ext cx="3847323"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0776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half image with text - blue">
    <p:bg>
      <p:bgPr>
        <a:solidFill>
          <a:srgbClr val="0A395B"/>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D94F482D-C1CC-9243-8880-C10A68B51A4A}"/>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AD6B4FA6-956D-0B4E-9861-08A05132B082}"/>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baseline="0">
                <a:solidFill>
                  <a:srgbClr val="EAECED"/>
                </a:solidFill>
              </a:defRPr>
            </a:lvl1pPr>
          </a:lstStyle>
          <a:p>
            <a:pPr lvl="0"/>
            <a:r>
              <a:rPr lang="en-GB"/>
              <a:t>Click to add subtitle</a:t>
            </a:r>
          </a:p>
        </p:txBody>
      </p:sp>
      <p:sp>
        <p:nvSpPr>
          <p:cNvPr id="14" name="Text Placeholder 23">
            <a:extLst>
              <a:ext uri="{FF2B5EF4-FFF2-40B4-BE49-F238E27FC236}">
                <a16:creationId xmlns:a16="http://schemas.microsoft.com/office/drawing/2014/main" id="{A3EE51B5-0795-7646-AFC8-32F803FBE362}"/>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8" name="Slide Number Placeholder 7">
            <a:extLst>
              <a:ext uri="{FF2B5EF4-FFF2-40B4-BE49-F238E27FC236}">
                <a16:creationId xmlns:a16="http://schemas.microsoft.com/office/drawing/2014/main" id="{8EA0B6E1-993B-0142-91DC-96C0D3E8A81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Rectangle 1">
            <a:extLst>
              <a:ext uri="{FF2B5EF4-FFF2-40B4-BE49-F238E27FC236}">
                <a16:creationId xmlns:a16="http://schemas.microsoft.com/office/drawing/2014/main" id="{AC19CEF9-FEA7-FC8D-5637-69F58E2EC2C1}"/>
              </a:ext>
            </a:extLst>
          </p:cNvPr>
          <p:cNvSpPr/>
          <p:nvPr userDrawn="1"/>
        </p:nvSpPr>
        <p:spPr>
          <a:xfrm>
            <a:off x="543923" y="5076600"/>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92119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right image with text - blue">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Title 7">
            <a:extLst>
              <a:ext uri="{FF2B5EF4-FFF2-40B4-BE49-F238E27FC236}">
                <a16:creationId xmlns:a16="http://schemas.microsoft.com/office/drawing/2014/main" id="{7D2F3EC6-58DE-8C43-A73E-EF2C26FE1D91}"/>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0" name="Text Placeholder 21">
            <a:extLst>
              <a:ext uri="{FF2B5EF4-FFF2-40B4-BE49-F238E27FC236}">
                <a16:creationId xmlns:a16="http://schemas.microsoft.com/office/drawing/2014/main" id="{82AB4260-8B44-EC4F-AAEF-D064721DC842}"/>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13" name="Slide Number Placeholder 7">
            <a:extLst>
              <a:ext uri="{FF2B5EF4-FFF2-40B4-BE49-F238E27FC236}">
                <a16:creationId xmlns:a16="http://schemas.microsoft.com/office/drawing/2014/main" id="{D72E5F8B-FE91-C840-97A5-03FE9E4D4B87}"/>
              </a:ext>
            </a:extLst>
          </p:cNvPr>
          <p:cNvSpPr>
            <a:spLocks noGrp="1"/>
          </p:cNvSpPr>
          <p:nvPr>
            <p:ph type="sldNum" sz="quarter" idx="4"/>
          </p:nvPr>
        </p:nvSpPr>
        <p:spPr>
          <a:xfrm>
            <a:off x="8131444" y="4768200"/>
            <a:ext cx="771494"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37FE6A05-F54B-D72D-0DCF-05412449D20D}"/>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4" name="Text Placeholder 3">
            <a:extLst>
              <a:ext uri="{FF2B5EF4-FFF2-40B4-BE49-F238E27FC236}">
                <a16:creationId xmlns:a16="http://schemas.microsoft.com/office/drawing/2014/main" id="{D12C595B-A046-5FEF-6CE6-03C75A03DF38}"/>
              </a:ext>
            </a:extLst>
          </p:cNvPr>
          <p:cNvSpPr>
            <a:spLocks noGrp="1"/>
          </p:cNvSpPr>
          <p:nvPr>
            <p:ph type="body" sz="half" idx="19" hasCustomPrompt="1"/>
          </p:nvPr>
        </p:nvSpPr>
        <p:spPr>
          <a:xfrm>
            <a:off x="4572000" y="2080291"/>
            <a:ext cx="3475554" cy="330457"/>
          </a:xfrm>
        </p:spPr>
        <p:txBody>
          <a:bodyPr>
            <a:normAutofit/>
          </a:bodyPr>
          <a:lstStyle>
            <a:lvl1pPr marL="0" indent="0">
              <a:buNone/>
              <a:defRPr sz="1050" b="0" i="0" baseline="0">
                <a:solidFill>
                  <a:schemeClr val="bg1"/>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5" name="Text Placeholder 3">
            <a:extLst>
              <a:ext uri="{FF2B5EF4-FFF2-40B4-BE49-F238E27FC236}">
                <a16:creationId xmlns:a16="http://schemas.microsoft.com/office/drawing/2014/main" id="{26341448-8224-698A-8350-642DDB4A250F}"/>
              </a:ext>
            </a:extLst>
          </p:cNvPr>
          <p:cNvSpPr>
            <a:spLocks noGrp="1"/>
          </p:cNvSpPr>
          <p:nvPr>
            <p:ph type="body" sz="half" idx="20" hasCustomPrompt="1"/>
          </p:nvPr>
        </p:nvSpPr>
        <p:spPr>
          <a:xfrm>
            <a:off x="4572000" y="4610872"/>
            <a:ext cx="3475554" cy="322624"/>
          </a:xfrm>
        </p:spPr>
        <p:txBody>
          <a:bodyPr>
            <a:normAutofit/>
          </a:bodyPr>
          <a:lstStyle>
            <a:lvl1pPr marL="0" indent="0">
              <a:buNone/>
              <a:defRPr sz="1050" b="0" i="0" baseline="0">
                <a:solidFill>
                  <a:schemeClr val="bg1"/>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8" name="Rectangle 7">
            <a:extLst>
              <a:ext uri="{FF2B5EF4-FFF2-40B4-BE49-F238E27FC236}">
                <a16:creationId xmlns:a16="http://schemas.microsoft.com/office/drawing/2014/main" id="{AEF40FCD-11AB-EEFD-4AF8-84E839D0FEB1}"/>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134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age— blue ">
    <p:bg>
      <p:bgPr>
        <a:solidFill>
          <a:srgbClr val="003E60"/>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6F8FDD63-9674-CACA-786F-769DD6248B73}"/>
              </a:ext>
            </a:extLst>
          </p:cNvPr>
          <p:cNvSpPr>
            <a:spLocks noGrp="1"/>
          </p:cNvSpPr>
          <p:nvPr>
            <p:ph type="body" sz="quarter" idx="14" hasCustomPrompt="1"/>
          </p:nvPr>
        </p:nvSpPr>
        <p:spPr>
          <a:xfrm>
            <a:off x="1087541" y="2237643"/>
            <a:ext cx="6968919" cy="1078260"/>
          </a:xfrm>
        </p:spPr>
        <p:txBody>
          <a:bodyPr>
            <a:noAutofit/>
          </a:bodyPr>
          <a:lstStyle>
            <a:lvl1pPr marL="0" indent="0" algn="l">
              <a:lnSpc>
                <a:spcPts val="4000"/>
              </a:lnSpc>
              <a:spcBef>
                <a:spcPts val="0"/>
              </a:spcBef>
              <a:buNone/>
              <a:defRPr sz="3750" b="1">
                <a:solidFill>
                  <a:srgbClr val="EAECED"/>
                </a:solidFill>
              </a:defRPr>
            </a:lvl1pPr>
          </a:lstStyle>
          <a:p>
            <a:pPr lvl="0"/>
            <a:r>
              <a:rPr lang="en-GB"/>
              <a:t>Click to add end page text</a:t>
            </a:r>
          </a:p>
        </p:txBody>
      </p:sp>
      <p:pic>
        <p:nvPicPr>
          <p:cNvPr id="6" name="Picture 5" descr="A picture containing graphical user interface&#10;&#10;Description automatically generated">
            <a:extLst>
              <a:ext uri="{FF2B5EF4-FFF2-40B4-BE49-F238E27FC236}">
                <a16:creationId xmlns:a16="http://schemas.microsoft.com/office/drawing/2014/main" id="{EB747D04-D878-252D-86A4-C89D5CB38B34}"/>
              </a:ext>
            </a:extLst>
          </p:cNvPr>
          <p:cNvPicPr>
            <a:picLocks noChangeAspect="1"/>
          </p:cNvPicPr>
          <p:nvPr userDrawn="1"/>
        </p:nvPicPr>
        <p:blipFill>
          <a:blip r:embed="rId2"/>
          <a:stretch>
            <a:fillRect/>
          </a:stretch>
        </p:blipFill>
        <p:spPr>
          <a:xfrm>
            <a:off x="972766" y="434659"/>
            <a:ext cx="1433006" cy="858913"/>
          </a:xfrm>
          <a:prstGeom prst="rect">
            <a:avLst/>
          </a:prstGeom>
        </p:spPr>
      </p:pic>
      <p:sp>
        <p:nvSpPr>
          <p:cNvPr id="8" name="Rectangle 7">
            <a:extLst>
              <a:ext uri="{FF2B5EF4-FFF2-40B4-BE49-F238E27FC236}">
                <a16:creationId xmlns:a16="http://schemas.microsoft.com/office/drawing/2014/main" id="{85937E9F-3682-BA48-CD5B-52645781BB53}"/>
              </a:ext>
            </a:extLst>
          </p:cNvPr>
          <p:cNvSpPr/>
          <p:nvPr userDrawn="1"/>
        </p:nvSpPr>
        <p:spPr>
          <a:xfrm>
            <a:off x="1143000" y="5092502"/>
            <a:ext cx="8000999"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09850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99593" y="3057804"/>
            <a:ext cx="6400800" cy="1314450"/>
          </a:xfrm>
        </p:spPr>
        <p:txBody>
          <a:bodyPr>
            <a:normAutofit/>
          </a:bodyPr>
          <a:lstStyle>
            <a:lvl1pPr marL="0" indent="0" algn="l">
              <a:buNone/>
              <a:defRPr sz="1950" baseline="0">
                <a:solidFill>
                  <a:schemeClr val="tx1">
                    <a:tint val="75000"/>
                  </a:schemeClr>
                </a:solidFill>
                <a:latin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a:t>
            </a:r>
            <a:br>
              <a:rPr lang="en-US"/>
            </a:br>
            <a:r>
              <a:rPr lang="en-US"/>
              <a:t>Master subtitle style</a:t>
            </a:r>
            <a:endParaRPr lang="en-AU"/>
          </a:p>
        </p:txBody>
      </p:sp>
      <p:sp>
        <p:nvSpPr>
          <p:cNvPr id="4" name="Text Placeholder 3"/>
          <p:cNvSpPr>
            <a:spLocks noGrp="1"/>
          </p:cNvSpPr>
          <p:nvPr>
            <p:ph type="body" sz="quarter" idx="10"/>
          </p:nvPr>
        </p:nvSpPr>
        <p:spPr>
          <a:xfrm>
            <a:off x="1187451" y="465535"/>
            <a:ext cx="7272338" cy="3618309"/>
          </a:xfrm>
        </p:spPr>
        <p:txBody>
          <a:bodyPr/>
          <a:lstStyle>
            <a:lvl1pPr>
              <a:defRPr baseline="0">
                <a:latin typeface="Arial Black"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E2102F40-EF22-4397-90C7-26598530C0F1}"/>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9775635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CD541A9-FFB5-41CA-AE09-9970A5DCCCE9}"/>
              </a:ext>
            </a:extLst>
          </p:cNvPr>
          <p:cNvSpPr>
            <a:spLocks noGrp="1"/>
          </p:cNvSpPr>
          <p:nvPr>
            <p:ph type="pic" sz="quarter" idx="10"/>
          </p:nvPr>
        </p:nvSpPr>
        <p:spPr>
          <a:xfrm>
            <a:off x="0" y="0"/>
            <a:ext cx="9144000" cy="51435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GB"/>
              <a:t>Click icon to add picture</a:t>
            </a:r>
            <a:endParaRPr lang="en-NZ"/>
          </a:p>
        </p:txBody>
      </p:sp>
    </p:spTree>
    <p:extLst>
      <p:ext uri="{BB962C8B-B14F-4D97-AF65-F5344CB8AC3E}">
        <p14:creationId xmlns:p14="http://schemas.microsoft.com/office/powerpoint/2010/main" val="6918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Grey">
    <p:bg>
      <p:bgPr>
        <a:solidFill>
          <a:srgbClr val="EAECED"/>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1" i="0">
                <a:solidFill>
                  <a:srgbClr val="0073A0"/>
                </a:solidFill>
                <a:latin typeface="Source Sans Pro" panose="020B05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218DB2C5-C8F3-96E7-9619-94675E24256B}"/>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0A395B"/>
                </a:solidFill>
              </a:defRPr>
            </a:lvl1pPr>
          </a:lstStyle>
          <a:p>
            <a:pPr lvl="0"/>
            <a:r>
              <a:rPr lang="en-US"/>
              <a:t>Click to edit</a:t>
            </a:r>
            <a:br>
              <a:rPr lang="en-US"/>
            </a:br>
            <a:r>
              <a:rPr lang="en-US"/>
              <a:t>Master text styles</a:t>
            </a:r>
          </a:p>
        </p:txBody>
      </p:sp>
      <p:sp>
        <p:nvSpPr>
          <p:cNvPr id="3" name="Text Placeholder 4">
            <a:extLst>
              <a:ext uri="{FF2B5EF4-FFF2-40B4-BE49-F238E27FC236}">
                <a16:creationId xmlns:a16="http://schemas.microsoft.com/office/drawing/2014/main" id="{A057BA05-5500-C3BE-71AB-A9B75170C187}"/>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pic>
        <p:nvPicPr>
          <p:cNvPr id="6" name="Picture 5" descr="Logo, company name&#10;&#10;Description automatically generated">
            <a:extLst>
              <a:ext uri="{FF2B5EF4-FFF2-40B4-BE49-F238E27FC236}">
                <a16:creationId xmlns:a16="http://schemas.microsoft.com/office/drawing/2014/main" id="{AD55A5C4-2E88-14BE-1898-5F732AECCF74}"/>
              </a:ext>
            </a:extLst>
          </p:cNvPr>
          <p:cNvPicPr>
            <a:picLocks noChangeAspect="1"/>
          </p:cNvPicPr>
          <p:nvPr userDrawn="1"/>
        </p:nvPicPr>
        <p:blipFill>
          <a:blip r:embed="rId2"/>
          <a:stretch>
            <a:fillRect/>
          </a:stretch>
        </p:blipFill>
        <p:spPr>
          <a:xfrm>
            <a:off x="972765" y="434282"/>
            <a:ext cx="1433006" cy="858913"/>
          </a:xfrm>
          <a:prstGeom prst="rect">
            <a:avLst/>
          </a:prstGeom>
        </p:spPr>
      </p:pic>
      <p:sp>
        <p:nvSpPr>
          <p:cNvPr id="5" name="Rectangle 4">
            <a:extLst>
              <a:ext uri="{FF2B5EF4-FFF2-40B4-BE49-F238E27FC236}">
                <a16:creationId xmlns:a16="http://schemas.microsoft.com/office/drawing/2014/main" id="{7F054D58-4292-3FFF-4700-59DD02333A1E}"/>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812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image/chart">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a:noFill/>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solidFill>
                  <a:schemeClr val="bg2"/>
                </a:solidFill>
              </a:defRPr>
            </a:lvl1pPr>
          </a:lstStyle>
          <a:p>
            <a:pPr lvl="0"/>
            <a:r>
              <a:rPr lang="en-GB"/>
              <a:t>Click to add subtitle</a:t>
            </a: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87AC2D10-1D0D-BEFF-F12F-0575FC7FA0C5}"/>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picture containing graphical user interface&#10;&#10;Description automatically generated">
            <a:extLst>
              <a:ext uri="{FF2B5EF4-FFF2-40B4-BE49-F238E27FC236}">
                <a16:creationId xmlns:a16="http://schemas.microsoft.com/office/drawing/2014/main" id="{DDE8BCB8-31D3-4395-9C50-C24DA6806B4A}"/>
              </a:ext>
            </a:extLst>
          </p:cNvPr>
          <p:cNvPicPr>
            <a:picLocks noChangeAspect="1"/>
          </p:cNvPicPr>
          <p:nvPr userDrawn="1"/>
        </p:nvPicPr>
        <p:blipFill>
          <a:blip r:embed="rId2"/>
          <a:stretch>
            <a:fillRect/>
          </a:stretch>
        </p:blipFill>
        <p:spPr>
          <a:xfrm>
            <a:off x="7506035" y="264038"/>
            <a:ext cx="1433006" cy="858913"/>
          </a:xfrm>
          <a:prstGeom prst="rect">
            <a:avLst/>
          </a:prstGeom>
        </p:spPr>
      </p:pic>
    </p:spTree>
    <p:extLst>
      <p:ext uri="{BB962C8B-B14F-4D97-AF65-F5344CB8AC3E}">
        <p14:creationId xmlns:p14="http://schemas.microsoft.com/office/powerpoint/2010/main" val="246657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chart_ligh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lvl1pPr>
          </a:lstStyle>
          <a:p>
            <a:pPr lvl="0"/>
            <a:r>
              <a:rPr lang="en-GB"/>
              <a:t>Click to add subtitle</a:t>
            </a: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87AC2D10-1D0D-BEFF-F12F-0575FC7FA0C5}"/>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Logo, company name&#10;&#10;Description automatically generated">
            <a:extLst>
              <a:ext uri="{FF2B5EF4-FFF2-40B4-BE49-F238E27FC236}">
                <a16:creationId xmlns:a16="http://schemas.microsoft.com/office/drawing/2014/main" id="{84A64106-11C0-FC98-275E-E1B6DA7D52D3}"/>
              </a:ext>
            </a:extLst>
          </p:cNvPr>
          <p:cNvPicPr>
            <a:picLocks noChangeAspect="1"/>
          </p:cNvPicPr>
          <p:nvPr userDrawn="1"/>
        </p:nvPicPr>
        <p:blipFill>
          <a:blip r:embed="rId2"/>
          <a:stretch>
            <a:fillRect/>
          </a:stretch>
        </p:blipFill>
        <p:spPr>
          <a:xfrm>
            <a:off x="7517638" y="145245"/>
            <a:ext cx="1433006" cy="858913"/>
          </a:xfrm>
          <a:prstGeom prst="rect">
            <a:avLst/>
          </a:prstGeom>
        </p:spPr>
      </p:pic>
    </p:spTree>
    <p:extLst>
      <p:ext uri="{BB962C8B-B14F-4D97-AF65-F5344CB8AC3E}">
        <p14:creationId xmlns:p14="http://schemas.microsoft.com/office/powerpoint/2010/main" val="343081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7">
            <a:extLst>
              <a:ext uri="{FF2B5EF4-FFF2-40B4-BE49-F238E27FC236}">
                <a16:creationId xmlns:a16="http://schemas.microsoft.com/office/drawing/2014/main" id="{3FB4792F-6A2E-4B43-99B8-95E861C32456}"/>
              </a:ext>
            </a:extLst>
          </p:cNvPr>
          <p:cNvSpPr>
            <a:spLocks noGrp="1"/>
          </p:cNvSpPr>
          <p:nvPr>
            <p:ph type="title" hasCustomPrompt="1"/>
          </p:nvPr>
        </p:nvSpPr>
        <p:spPr>
          <a:xfrm>
            <a:off x="5101164" y="1068243"/>
            <a:ext cx="3858867"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8DEC81BB-8695-5E41-AD42-6BC72F448C72}"/>
              </a:ext>
            </a:extLst>
          </p:cNvPr>
          <p:cNvSpPr>
            <a:spLocks noGrp="1"/>
          </p:cNvSpPr>
          <p:nvPr>
            <p:ph type="body" sz="quarter" idx="20" hasCustomPrompt="1"/>
          </p:nvPr>
        </p:nvSpPr>
        <p:spPr>
          <a:xfrm>
            <a:off x="5100168" y="1659993"/>
            <a:ext cx="3859186" cy="260350"/>
          </a:xfrm>
          <a:prstGeom prst="rect">
            <a:avLst/>
          </a:prstGeo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F4448EE3-9F56-1E49-969F-4545BFCCA8F8}"/>
              </a:ext>
            </a:extLst>
          </p:cNvPr>
          <p:cNvSpPr>
            <a:spLocks noGrp="1"/>
          </p:cNvSpPr>
          <p:nvPr>
            <p:ph type="body" sz="quarter" idx="21" hasCustomPrompt="1"/>
          </p:nvPr>
        </p:nvSpPr>
        <p:spPr>
          <a:xfrm>
            <a:off x="5100168" y="2039930"/>
            <a:ext cx="3859186" cy="2446164"/>
          </a:xfrm>
          <a:prstGeom prst="rect">
            <a:avLst/>
          </a:prstGeom>
        </p:spPr>
        <p:txBody>
          <a:bodyPr numCol="1" spcCol="180000">
            <a:noAutofit/>
          </a:bodyPr>
          <a:lstStyle>
            <a:lvl1pPr marL="0" inden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p>
          <a:p>
            <a:pPr lvl="0"/>
            <a:endParaRPr lang="en-GB"/>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p>
        </p:txBody>
      </p:sp>
      <p:sp>
        <p:nvSpPr>
          <p:cNvPr id="8" name="Slide Number Placeholder 7">
            <a:extLst>
              <a:ext uri="{FF2B5EF4-FFF2-40B4-BE49-F238E27FC236}">
                <a16:creationId xmlns:a16="http://schemas.microsoft.com/office/drawing/2014/main" id="{BAFDFE31-426B-D942-8C9A-ED4ACF5FDC7C}"/>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FDF95347-8818-B30D-1289-A1E25CD5ECC5}"/>
              </a:ext>
            </a:extLst>
          </p:cNvPr>
          <p:cNvSpPr/>
          <p:nvPr userDrawn="1"/>
        </p:nvSpPr>
        <p:spPr>
          <a:xfrm>
            <a:off x="5101164" y="5087632"/>
            <a:ext cx="4042836"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Logo, company name&#10;&#10;Description automatically generated">
            <a:extLst>
              <a:ext uri="{FF2B5EF4-FFF2-40B4-BE49-F238E27FC236}">
                <a16:creationId xmlns:a16="http://schemas.microsoft.com/office/drawing/2014/main" id="{E69E8FA5-EF17-42EF-2DDD-C7F7CA13B32D}"/>
              </a:ext>
            </a:extLst>
          </p:cNvPr>
          <p:cNvPicPr>
            <a:picLocks noChangeAspect="1"/>
          </p:cNvPicPr>
          <p:nvPr userDrawn="1"/>
        </p:nvPicPr>
        <p:blipFill>
          <a:blip r:embed="rId2"/>
          <a:stretch>
            <a:fillRect/>
          </a:stretch>
        </p:blipFill>
        <p:spPr>
          <a:xfrm>
            <a:off x="5052462" y="99045"/>
            <a:ext cx="1433006" cy="858913"/>
          </a:xfrm>
          <a:prstGeom prst="rect">
            <a:avLst/>
          </a:prstGeom>
        </p:spPr>
      </p:pic>
    </p:spTree>
    <p:extLst>
      <p:ext uri="{BB962C8B-B14F-4D97-AF65-F5344CB8AC3E}">
        <p14:creationId xmlns:p14="http://schemas.microsoft.com/office/powerpoint/2010/main" val="73705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7">
            <a:extLst>
              <a:ext uri="{FF2B5EF4-FFF2-40B4-BE49-F238E27FC236}">
                <a16:creationId xmlns:a16="http://schemas.microsoft.com/office/drawing/2014/main" id="{D5CDACD2-C424-0D4E-AD81-2B0BCA7021A0}"/>
              </a:ext>
            </a:extLst>
          </p:cNvPr>
          <p:cNvSpPr>
            <a:spLocks noGrp="1"/>
          </p:cNvSpPr>
          <p:nvPr>
            <p:ph type="title" hasCustomPrompt="1"/>
          </p:nvPr>
        </p:nvSpPr>
        <p:spPr>
          <a:xfrm>
            <a:off x="543923" y="1044137"/>
            <a:ext cx="365901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898DAF2A-02B4-3744-88E3-B5DF5C6F2B31}"/>
              </a:ext>
            </a:extLst>
          </p:cNvPr>
          <p:cNvSpPr>
            <a:spLocks noGrp="1"/>
          </p:cNvSpPr>
          <p:nvPr>
            <p:ph type="body" sz="quarter" idx="20" hasCustomPrompt="1"/>
          </p:nvPr>
        </p:nvSpPr>
        <p:spPr>
          <a:xfrm>
            <a:off x="542926" y="1424724"/>
            <a:ext cx="3659318" cy="260350"/>
          </a:xfrm>
          <a:prstGeom prst="rect">
            <a:avLst/>
          </a:prstGeo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777C4CBC-0F4E-3A4E-B77F-A676036942AD}"/>
              </a:ext>
            </a:extLst>
          </p:cNvPr>
          <p:cNvSpPr>
            <a:spLocks noGrp="1"/>
          </p:cNvSpPr>
          <p:nvPr>
            <p:ph type="body" sz="quarter" idx="21" hasCustomPrompt="1"/>
          </p:nvPr>
        </p:nvSpPr>
        <p:spPr>
          <a:xfrm>
            <a:off x="542926" y="1955060"/>
            <a:ext cx="3659318" cy="3024909"/>
          </a:xfrm>
          <a:prstGeom prst="rect">
            <a:avLst/>
          </a:prstGeo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p>
          <a:p>
            <a:pPr lvl="0"/>
            <a:r>
              <a:rPr lang="en-GB"/>
              <a:t>Magna </a:t>
            </a:r>
            <a:r>
              <a:rPr lang="en-GB" err="1"/>
              <a:t>fringilla</a:t>
            </a:r>
            <a:r>
              <a:rPr lang="en-GB"/>
              <a:t> </a:t>
            </a:r>
            <a:r>
              <a:rPr lang="en-GB" err="1"/>
              <a:t>urna</a:t>
            </a:r>
            <a:r>
              <a:rPr lang="en-GB"/>
              <a:t>. Dui </a:t>
            </a:r>
            <a:r>
              <a:rPr lang="en-GB" err="1"/>
              <a:t>ut</a:t>
            </a:r>
            <a:r>
              <a:rPr lang="en-GB"/>
              <a:t> </a:t>
            </a:r>
            <a:r>
              <a:rPr lang="en-GB" err="1"/>
              <a:t>ornare</a:t>
            </a:r>
            <a:endParaRPr lang="en-GB"/>
          </a:p>
        </p:txBody>
      </p:sp>
      <p:sp>
        <p:nvSpPr>
          <p:cNvPr id="8" name="Slide Number Placeholder 7">
            <a:extLst>
              <a:ext uri="{FF2B5EF4-FFF2-40B4-BE49-F238E27FC236}">
                <a16:creationId xmlns:a16="http://schemas.microsoft.com/office/drawing/2014/main" id="{2FA3EEA6-D5B9-3C4E-AFDB-31AB0113AA35}"/>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6865C7AC-B501-3DD8-9EA7-BCD0298DBCD7}"/>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Logo, company name&#10;&#10;Description automatically generated">
            <a:extLst>
              <a:ext uri="{FF2B5EF4-FFF2-40B4-BE49-F238E27FC236}">
                <a16:creationId xmlns:a16="http://schemas.microsoft.com/office/drawing/2014/main" id="{518A0C3D-561F-1A29-C3D9-A28B314BCAC6}"/>
              </a:ext>
            </a:extLst>
          </p:cNvPr>
          <p:cNvPicPr>
            <a:picLocks noChangeAspect="1"/>
          </p:cNvPicPr>
          <p:nvPr userDrawn="1"/>
        </p:nvPicPr>
        <p:blipFill>
          <a:blip r:embed="rId2"/>
          <a:stretch>
            <a:fillRect/>
          </a:stretch>
        </p:blipFill>
        <p:spPr>
          <a:xfrm>
            <a:off x="480462" y="112971"/>
            <a:ext cx="1433006" cy="858913"/>
          </a:xfrm>
          <a:prstGeom prst="rect">
            <a:avLst/>
          </a:prstGeom>
        </p:spPr>
      </p:pic>
    </p:spTree>
    <p:extLst>
      <p:ext uri="{BB962C8B-B14F-4D97-AF65-F5344CB8AC3E}">
        <p14:creationId xmlns:p14="http://schemas.microsoft.com/office/powerpoint/2010/main" val="384588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_text on right">
    <p:bg>
      <p:bgPr>
        <a:solidFill>
          <a:srgbClr val="003E60"/>
        </a:solidFill>
        <a:effectLst/>
      </p:bgPr>
    </p:bg>
    <p:spTree>
      <p:nvGrpSpPr>
        <p:cNvPr id="1" name=""/>
        <p:cNvGrpSpPr/>
        <p:nvPr/>
      </p:nvGrpSpPr>
      <p:grpSpPr>
        <a:xfrm>
          <a:off x="0" y="0"/>
          <a:ext cx="0" cy="0"/>
          <a:chOff x="0" y="0"/>
          <a:chExt cx="0" cy="0"/>
        </a:xfrm>
      </p:grpSpPr>
      <p:sp>
        <p:nvSpPr>
          <p:cNvPr id="11" name="Text Placeholder 23">
            <a:extLst>
              <a:ext uri="{FF2B5EF4-FFF2-40B4-BE49-F238E27FC236}">
                <a16:creationId xmlns:a16="http://schemas.microsoft.com/office/drawing/2014/main" id="{793BE891-C998-C44F-8DD4-417B037E7308}"/>
              </a:ext>
            </a:extLst>
          </p:cNvPr>
          <p:cNvSpPr>
            <a:spLocks noGrp="1"/>
          </p:cNvSpPr>
          <p:nvPr>
            <p:ph type="body" sz="quarter" idx="19" hasCustomPrompt="1"/>
          </p:nvPr>
        </p:nvSpPr>
        <p:spPr>
          <a:xfrm>
            <a:off x="3023962" y="1956463"/>
            <a:ext cx="5735410" cy="358775"/>
          </a:xfrm>
          <a:prstGeom prst="rect">
            <a:avLst/>
          </a:prstGeom>
        </p:spPr>
        <p:txBody>
          <a:bodyPr>
            <a:normAutofit/>
          </a:bodyPr>
          <a:lstStyle>
            <a:lvl1pPr marL="0" indent="0">
              <a:buNone/>
              <a:defRPr sz="1600" b="0" i="0">
                <a:solidFill>
                  <a:schemeClr val="bg1"/>
                </a:solidFill>
                <a:latin typeface="Source Sans Pro Semibold" panose="020B06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D73D6791-9711-B761-C2A6-147270E47440}"/>
              </a:ext>
            </a:extLst>
          </p:cNvPr>
          <p:cNvSpPr>
            <a:spLocks noGrp="1"/>
          </p:cNvSpPr>
          <p:nvPr>
            <p:ph type="body" sz="quarter" idx="13" hasCustomPrompt="1"/>
          </p:nvPr>
        </p:nvSpPr>
        <p:spPr>
          <a:xfrm>
            <a:off x="3023601" y="2384145"/>
            <a:ext cx="5735411" cy="1592769"/>
          </a:xfrm>
          <a:prstGeom prst="rect">
            <a:avLst/>
          </a:prstGeom>
        </p:spPr>
        <p:txBody>
          <a:bodyPr>
            <a:noAutofit/>
          </a:bodyPr>
          <a:lstStyle>
            <a:lvl1pPr marL="0" indent="0" algn="l">
              <a:lnSpc>
                <a:spcPts val="4000"/>
              </a:lnSpc>
              <a:buNone/>
              <a:defRPr sz="3750" b="1">
                <a:solidFill>
                  <a:srgbClr val="EAECED"/>
                </a:solidFill>
              </a:defRPr>
            </a:lvl1pPr>
          </a:lstStyle>
          <a:p>
            <a:pPr lvl="0"/>
            <a:r>
              <a:rPr lang="en-GB"/>
              <a:t>Click to add text</a:t>
            </a:r>
          </a:p>
        </p:txBody>
      </p:sp>
      <p:sp>
        <p:nvSpPr>
          <p:cNvPr id="3" name="Text Placeholder 4">
            <a:extLst>
              <a:ext uri="{FF2B5EF4-FFF2-40B4-BE49-F238E27FC236}">
                <a16:creationId xmlns:a16="http://schemas.microsoft.com/office/drawing/2014/main" id="{4BD9905D-755D-96F2-78A7-85163667402B}"/>
              </a:ext>
            </a:extLst>
          </p:cNvPr>
          <p:cNvSpPr>
            <a:spLocks noGrp="1"/>
          </p:cNvSpPr>
          <p:nvPr>
            <p:ph type="body" sz="quarter" idx="20" hasCustomPrompt="1"/>
          </p:nvPr>
        </p:nvSpPr>
        <p:spPr>
          <a:xfrm>
            <a:off x="3023599" y="4330486"/>
            <a:ext cx="5735410"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sp>
        <p:nvSpPr>
          <p:cNvPr id="4" name="Rectangle 3">
            <a:extLst>
              <a:ext uri="{FF2B5EF4-FFF2-40B4-BE49-F238E27FC236}">
                <a16:creationId xmlns:a16="http://schemas.microsoft.com/office/drawing/2014/main" id="{A4C6E38C-4938-60C3-2BA6-6AE4122D9712}"/>
              </a:ext>
            </a:extLst>
          </p:cNvPr>
          <p:cNvSpPr/>
          <p:nvPr userDrawn="1"/>
        </p:nvSpPr>
        <p:spPr>
          <a:xfrm>
            <a:off x="3136605" y="5087632"/>
            <a:ext cx="600739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8100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rgbClr val="0A395B"/>
                </a:solidFill>
                <a:latin typeface=" Source Sans Pro Semibold"/>
                <a:cs typeface="Arial" panose="020B0604020202020204" pitchFamily="34" charset="0"/>
              </a:defRPr>
            </a:lvl1pPr>
          </a:lstStyle>
          <a:p>
            <a:r>
              <a:rPr lang="en-GB"/>
              <a:t>Click to add title</a:t>
            </a:r>
            <a:endParaRPr lang="en-US"/>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lvl1pPr>
          </a:lstStyle>
          <a:p>
            <a:pPr lvl="0"/>
            <a:r>
              <a:rPr lang="en-GB"/>
              <a:t>Click to add subtitle</a:t>
            </a:r>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4" name="Text Placeholder 23">
            <a:extLst>
              <a:ext uri="{FF2B5EF4-FFF2-40B4-BE49-F238E27FC236}">
                <a16:creationId xmlns:a16="http://schemas.microsoft.com/office/drawing/2014/main" id="{F4501DD9-80C5-1BB6-61BB-D4D43FCAFE7A}"/>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nSpc>
                <a:spcPts val="2300"/>
              </a:lnSpc>
              <a:spcAft>
                <a:spcPts val="300"/>
              </a:spcAft>
              <a:buFont typeface="Arial" panose="020B0604020202020204" pitchFamily="34" charset="0"/>
              <a:buNone/>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a:t>
            </a:r>
          </a:p>
          <a:p>
            <a:pPr lvl="0"/>
            <a:endParaRPr lang="en-GB"/>
          </a:p>
        </p:txBody>
      </p:sp>
      <p:sp>
        <p:nvSpPr>
          <p:cNvPr id="5" name="Rectangle 4">
            <a:extLst>
              <a:ext uri="{FF2B5EF4-FFF2-40B4-BE49-F238E27FC236}">
                <a16:creationId xmlns:a16="http://schemas.microsoft.com/office/drawing/2014/main" id="{7287AB96-42FD-5DF1-6E07-C785DA185518}"/>
              </a:ext>
            </a:extLst>
          </p:cNvPr>
          <p:cNvSpPr/>
          <p:nvPr userDrawn="1"/>
        </p:nvSpPr>
        <p:spPr>
          <a:xfrm>
            <a:off x="542925" y="5087632"/>
            <a:ext cx="860107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0245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4767264"/>
            <a:ext cx="5486401" cy="273844"/>
          </a:xfrm>
          <a:prstGeom prst="rect">
            <a:avLst/>
          </a:prstGeom>
        </p:spPr>
        <p:txBody>
          <a:bodyPr vert="horz" lIns="91440" tIns="45720" rIns="91440" bIns="45720" rtlCol="0" anchor="ctr"/>
          <a:lstStyle>
            <a:lvl1pPr algn="ctr">
              <a:defRPr sz="900" b="0" i="0">
                <a:solidFill>
                  <a:schemeClr val="tx1">
                    <a:tint val="75000"/>
                  </a:schemeClr>
                </a:solidFill>
                <a:latin typeface="Source Sans Pro Bold"/>
                <a:ea typeface="Source Sans Pro Bold"/>
                <a:cs typeface="Arial" panose="020B0604020202020204" pitchFamily="34" charset="0"/>
              </a:defRPr>
            </a:lvl1pPr>
          </a:lstStyle>
          <a:p>
            <a:endParaRPr lang="en-US"/>
          </a:p>
        </p:txBody>
      </p:sp>
      <p:sp>
        <p:nvSpPr>
          <p:cNvPr id="7" name="Title Placeholder 6">
            <a:extLst>
              <a:ext uri="{FF2B5EF4-FFF2-40B4-BE49-F238E27FC236}">
                <a16:creationId xmlns:a16="http://schemas.microsoft.com/office/drawing/2014/main" id="{511E7907-00B2-9242-A4A2-7F4EEFCF39D3}"/>
              </a:ext>
            </a:extLst>
          </p:cNvPr>
          <p:cNvSpPr>
            <a:spLocks noGrp="1"/>
          </p:cNvSpPr>
          <p:nvPr>
            <p:ph type="title"/>
          </p:nvPr>
        </p:nvSpPr>
        <p:spPr>
          <a:xfrm>
            <a:off x="628651" y="273845"/>
            <a:ext cx="7886700" cy="993599"/>
          </a:xfrm>
          <a:prstGeom prst="rect">
            <a:avLst/>
          </a:prstGeom>
        </p:spPr>
        <p:txBody>
          <a:bodyPr vert="horz" lIns="91440" tIns="45720" rIns="91440" bIns="45720" rtlCol="0" anchor="ctr">
            <a:noAutofit/>
          </a:bodyPr>
          <a:lstStyle/>
          <a:p>
            <a:r>
              <a:rPr lang="en-US"/>
              <a:t>Click to edit Master title style</a:t>
            </a:r>
          </a:p>
        </p:txBody>
      </p:sp>
      <p:sp>
        <p:nvSpPr>
          <p:cNvPr id="6" name="Slide Number Placeholder 7">
            <a:extLst>
              <a:ext uri="{FF2B5EF4-FFF2-40B4-BE49-F238E27FC236}">
                <a16:creationId xmlns:a16="http://schemas.microsoft.com/office/drawing/2014/main" id="{732F2C2C-44BE-2648-9DA0-E8064109C893}"/>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Source Sans Pro Bold"/>
              </a:defRPr>
            </a:lvl1pPr>
          </a:lstStyle>
          <a:p>
            <a:fld id="{9445717F-2858-4043-A9CA-B2273EB60975}" type="slidenum">
              <a:rPr lang="en-US" smtClean="0"/>
              <a:pPr/>
              <a:t>‹#›</a:t>
            </a:fld>
            <a:endParaRPr lang="en-US"/>
          </a:p>
        </p:txBody>
      </p:sp>
    </p:spTree>
    <p:extLst>
      <p:ext uri="{BB962C8B-B14F-4D97-AF65-F5344CB8AC3E}">
        <p14:creationId xmlns:p14="http://schemas.microsoft.com/office/powerpoint/2010/main" val="3217943478"/>
      </p:ext>
    </p:extLst>
  </p:cSld>
  <p:clrMap bg1="lt1" tx1="dk1" bg2="lt2" tx2="dk2" accent1="accent1" accent2="accent2" accent3="accent3" accent4="accent4" accent5="accent5" accent6="accent6" hlink="hlink" folHlink="folHlink"/>
  <p:sldLayoutIdLst>
    <p:sldLayoutId id="2147483685" r:id="rId1"/>
    <p:sldLayoutId id="2147483726" r:id="rId2"/>
    <p:sldLayoutId id="2147483721" r:id="rId3"/>
    <p:sldLayoutId id="2147483701" r:id="rId4"/>
    <p:sldLayoutId id="2147483739" r:id="rId5"/>
    <p:sldLayoutId id="2147483703" r:id="rId6"/>
    <p:sldLayoutId id="2147483704" r:id="rId7"/>
    <p:sldLayoutId id="2147483736" r:id="rId8"/>
    <p:sldLayoutId id="2147483715" r:id="rId9"/>
    <p:sldLayoutId id="2147483737" r:id="rId10"/>
    <p:sldLayoutId id="2147483699" r:id="rId11"/>
    <p:sldLayoutId id="2147483705" r:id="rId12"/>
    <p:sldLayoutId id="2147483700" r:id="rId13"/>
    <p:sldLayoutId id="2147483711" r:id="rId14"/>
    <p:sldLayoutId id="2147483718" r:id="rId15"/>
    <p:sldLayoutId id="2147483740" r:id="rId16"/>
    <p:sldLayoutId id="2147483723" r:id="rId17"/>
    <p:sldLayoutId id="2147483741" r:id="rId18"/>
    <p:sldLayoutId id="2147483716" r:id="rId19"/>
    <p:sldLayoutId id="2147483738" r:id="rId20"/>
    <p:sldLayoutId id="2147483695" r:id="rId21"/>
    <p:sldLayoutId id="2147483686" r:id="rId22"/>
    <p:sldLayoutId id="2147483698" r:id="rId23"/>
    <p:sldLayoutId id="2147483694" r:id="rId24"/>
    <p:sldLayoutId id="2147483702" r:id="rId25"/>
    <p:sldLayoutId id="2147483743" r:id="rId26"/>
    <p:sldLayoutId id="2147483744" r:id="rId27"/>
  </p:sldLayoutIdLst>
  <p:hf hdr="0" ftr="0" dt="0"/>
  <p:txStyles>
    <p:titleStyle>
      <a:lvl1pPr algn="l" defTabSz="685800" rtl="0" eaLnBrk="1" latinLnBrk="0" hangingPunct="1">
        <a:lnSpc>
          <a:spcPct val="90000"/>
        </a:lnSpc>
        <a:spcBef>
          <a:spcPct val="0"/>
        </a:spcBef>
        <a:buNone/>
        <a:defRPr sz="33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p:titleStyle>
    <p:bodyStyle>
      <a:lvl1pPr marL="0" indent="0" algn="l" defTabSz="685800" rtl="0" eaLnBrk="1" latinLnBrk="0" hangingPunct="1">
        <a:lnSpc>
          <a:spcPts val="2200"/>
        </a:lnSpc>
        <a:spcBef>
          <a:spcPts val="0"/>
        </a:spcBef>
        <a:spcAft>
          <a:spcPts val="200"/>
        </a:spcAft>
        <a:buFont typeface="Arial" panose="020B0604020202020204" pitchFamily="34" charset="0"/>
        <a:buNone/>
        <a:defRPr sz="17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A2B72-EF3F-3B8E-B9FD-A65B8C1FD05D}"/>
              </a:ext>
            </a:extLst>
          </p:cNvPr>
          <p:cNvSpPr>
            <a:spLocks noGrp="1"/>
          </p:cNvSpPr>
          <p:nvPr>
            <p:ph type="body" sz="quarter" idx="15"/>
          </p:nvPr>
        </p:nvSpPr>
        <p:spPr/>
        <p:txBody>
          <a:bodyPr vert="horz" lIns="91440" tIns="45720" rIns="91440" bIns="45720" rtlCol="0" anchor="t">
            <a:noAutofit/>
          </a:bodyPr>
          <a:lstStyle/>
          <a:p>
            <a:pPr>
              <a:lnSpc>
                <a:spcPct val="113168"/>
              </a:lnSpc>
            </a:pPr>
            <a:r>
              <a:rPr lang="mi-NZ"/>
              <a:t>19 March 2024</a:t>
            </a:r>
            <a:endParaRPr lang="en-NZ"/>
          </a:p>
        </p:txBody>
      </p:sp>
      <p:sp>
        <p:nvSpPr>
          <p:cNvPr id="3" name="Text Placeholder 2">
            <a:extLst>
              <a:ext uri="{FF2B5EF4-FFF2-40B4-BE49-F238E27FC236}">
                <a16:creationId xmlns:a16="http://schemas.microsoft.com/office/drawing/2014/main" id="{E3A6F879-0B15-1D87-E65B-A07E3B455B11}"/>
              </a:ext>
            </a:extLst>
          </p:cNvPr>
          <p:cNvSpPr>
            <a:spLocks noGrp="1"/>
          </p:cNvSpPr>
          <p:nvPr>
            <p:ph type="body" sz="quarter" idx="16"/>
          </p:nvPr>
        </p:nvSpPr>
        <p:spPr>
          <a:xfrm>
            <a:off x="816149" y="1685740"/>
            <a:ext cx="7296520" cy="1550604"/>
          </a:xfrm>
        </p:spPr>
        <p:txBody>
          <a:bodyPr vert="horz" lIns="91440" tIns="45720" rIns="91440" bIns="45720" rtlCol="0" anchor="t">
            <a:noAutofit/>
          </a:bodyPr>
          <a:lstStyle/>
          <a:p>
            <a:pPr algn="ctr">
              <a:lnSpc>
                <a:spcPct val="100000"/>
              </a:lnSpc>
            </a:pPr>
            <a:r>
              <a:rPr lang="mi-NZ" sz="3600">
                <a:solidFill>
                  <a:srgbClr val="64BACA"/>
                </a:solidFill>
                <a:ea typeface="Source Sans Pro Semibold"/>
              </a:rPr>
              <a:t>Draft Land &amp; Water Regional Plan</a:t>
            </a:r>
          </a:p>
        </p:txBody>
      </p:sp>
      <p:sp>
        <p:nvSpPr>
          <p:cNvPr id="4" name="Text Placeholder 3">
            <a:extLst>
              <a:ext uri="{FF2B5EF4-FFF2-40B4-BE49-F238E27FC236}">
                <a16:creationId xmlns:a16="http://schemas.microsoft.com/office/drawing/2014/main" id="{9895ABAE-B247-3B50-944F-08FBE159653A}"/>
              </a:ext>
            </a:extLst>
          </p:cNvPr>
          <p:cNvSpPr>
            <a:spLocks noGrp="1"/>
          </p:cNvSpPr>
          <p:nvPr>
            <p:ph type="body" sz="quarter" idx="13"/>
          </p:nvPr>
        </p:nvSpPr>
        <p:spPr>
          <a:xfrm>
            <a:off x="1031331" y="3027224"/>
            <a:ext cx="6691764" cy="860842"/>
          </a:xfrm>
        </p:spPr>
        <p:txBody>
          <a:bodyPr vert="horz" lIns="91440" tIns="45720" rIns="91440" bIns="45720" rtlCol="0" anchor="t">
            <a:noAutofit/>
          </a:bodyPr>
          <a:lstStyle/>
          <a:p>
            <a:pPr algn="ctr">
              <a:lnSpc>
                <a:spcPct val="100000"/>
              </a:lnSpc>
            </a:pPr>
            <a:r>
              <a:rPr lang="en-NZ">
                <a:latin typeface="Source Sans Pro Semibold"/>
                <a:ea typeface="Source Sans Pro Semibold"/>
                <a:cs typeface="Arial"/>
              </a:rPr>
              <a:t> </a:t>
            </a:r>
            <a:r>
              <a:rPr lang="en-NZ" sz="1600">
                <a:latin typeface="Source Sans Pro Semibold"/>
                <a:ea typeface="Source Sans Pro Semibold"/>
                <a:cs typeface="Arial"/>
              </a:rPr>
              <a:t>Environmental Science and Policy Committee briefing</a:t>
            </a:r>
            <a:endParaRPr lang="en-US">
              <a:latin typeface="Source Sans Pro Semibold"/>
              <a:ea typeface="Source Sans Pro Semibold"/>
              <a:cs typeface="Arial"/>
            </a:endParaRPr>
          </a:p>
        </p:txBody>
      </p:sp>
    </p:spTree>
    <p:extLst>
      <p:ext uri="{BB962C8B-B14F-4D97-AF65-F5344CB8AC3E}">
        <p14:creationId xmlns:p14="http://schemas.microsoft.com/office/powerpoint/2010/main" val="338893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10</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8588" y="1403763"/>
            <a:ext cx="7766824" cy="3756541"/>
          </a:xfrm>
        </p:spPr>
        <p:txBody>
          <a:bodyPr vert="horz" lIns="91440" tIns="45720" rIns="91440" bIns="45720" rtlCol="0" anchor="t">
            <a:normAutofit/>
          </a:bodyPr>
          <a:lstStyle/>
          <a:p>
            <a:pPr fontAlgn="base">
              <a:lnSpc>
                <a:spcPct val="107000"/>
              </a:lnSpc>
              <a:spcAft>
                <a:spcPts val="800"/>
              </a:spcAft>
            </a:pPr>
            <a:r>
              <a:rPr lang="en-NZ" sz="1800" kern="0">
                <a:effectLst/>
                <a:latin typeface="Calibri" panose="020F0502020204030204" pitchFamily="34" charset="0"/>
                <a:ea typeface="Times New Roman" panose="02020603050405020304" pitchFamily="18" charset="0"/>
                <a:cs typeface="Times New Roman" panose="02020603050405020304" pitchFamily="18" charset="0"/>
              </a:rPr>
              <a:t>Mixed feedback: </a:t>
            </a: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346710" algn="l"/>
              </a:tabLst>
            </a:pPr>
            <a:r>
              <a:rPr lang="en-NZ" sz="1800" kern="0">
                <a:effectLst/>
                <a:latin typeface="Calibri" panose="020F0502020204030204" pitchFamily="34" charset="0"/>
                <a:ea typeface="Times New Roman" panose="02020603050405020304" pitchFamily="18" charset="0"/>
                <a:cs typeface="Times New Roman" panose="02020603050405020304" pitchFamily="18" charset="0"/>
              </a:rPr>
              <a:t>Some support direction (difficult to implement change when activities are ‘locked in’ for long periods).  </a:t>
            </a: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SzPts val="1000"/>
              <a:buFont typeface="Symbol" panose="05050102010706020507" pitchFamily="18" charset="2"/>
              <a:buChar char=""/>
              <a:tabLst>
                <a:tab pos="346710" algn="l"/>
              </a:tabLst>
            </a:pPr>
            <a:r>
              <a:rPr lang="en-NZ" sz="1800" kern="0">
                <a:effectLst/>
                <a:latin typeface="Calibri" panose="020F0502020204030204" pitchFamily="34" charset="0"/>
                <a:ea typeface="Times New Roman" panose="02020603050405020304" pitchFamily="18" charset="0"/>
                <a:cs typeface="Times New Roman" panose="02020603050405020304" pitchFamily="18" charset="0"/>
              </a:rPr>
              <a:t>Some oppose direction (importance of long-term certainty for investment. </a:t>
            </a: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buSzPts val="1000"/>
              <a:tabLst>
                <a:tab pos="346710" algn="l"/>
              </a:tabLst>
            </a:pPr>
            <a:r>
              <a:rPr lang="en-NZ" sz="1800" kern="0">
                <a:effectLst/>
                <a:latin typeface="Calibri" panose="020F0502020204030204" pitchFamily="34" charset="0"/>
                <a:ea typeface="Times New Roman" panose="02020603050405020304" pitchFamily="18" charset="0"/>
                <a:cs typeface="Times New Roman" panose="02020603050405020304" pitchFamily="18" charset="0"/>
              </a:rPr>
              <a:t>Internal feedback: without clear direction, the RMA ‘backstop’ of 35 years leaves consents officers having to justify any reduction from that. </a:t>
            </a: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p>
            <a:pPr marL="485925" lvl="2" indent="-342900" fontAlgn="base">
              <a:lnSpc>
                <a:spcPct val="79365"/>
              </a:lnSpc>
              <a:spcBef>
                <a:spcPts val="600"/>
              </a:spcBef>
              <a:spcAft>
                <a:spcPts val="600"/>
              </a:spcAft>
              <a:buSzPts val="1000"/>
            </a:pPr>
            <a:endParaRPr lang="en-NZ" sz="2000">
              <a:latin typeface="Source Sans Pro"/>
              <a:ea typeface="Source Sans Pro"/>
              <a:cs typeface="Times New Roman"/>
            </a:endParaRPr>
          </a:p>
          <a:p>
            <a:pPr marL="485925" lvl="2" indent="-342900" fontAlgn="base">
              <a:lnSpc>
                <a:spcPct val="79365"/>
              </a:lnSpc>
              <a:spcBef>
                <a:spcPts val="600"/>
              </a:spcBef>
              <a:spcAft>
                <a:spcPts val="600"/>
              </a:spcAft>
              <a:buSzPts val="1000"/>
            </a:pPr>
            <a:r>
              <a:rPr lang="en-NZ" sz="1800" kern="0">
                <a:effectLst/>
                <a:latin typeface="Calibri" panose="020F0502020204030204" pitchFamily="34" charset="0"/>
                <a:ea typeface="Times New Roman" panose="02020603050405020304" pitchFamily="18" charset="0"/>
                <a:cs typeface="Times New Roman" panose="02020603050405020304" pitchFamily="18" charset="0"/>
              </a:rPr>
              <a:t>Retain core of existing policy (consent term no longer than 10 years) allowing for exceptions in specified circumstances </a:t>
            </a:r>
            <a:endParaRPr lang="en-NZ" sz="20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578223"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
        <p:nvSpPr>
          <p:cNvPr id="8" name="Title 1">
            <a:extLst>
              <a:ext uri="{FF2B5EF4-FFF2-40B4-BE49-F238E27FC236}">
                <a16:creationId xmlns:a16="http://schemas.microsoft.com/office/drawing/2014/main" id="{B902A929-20CC-E8AE-AEC1-B0D30300A488}"/>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a:t>
            </a:r>
            <a:r>
              <a:rPr lang="en-NZ" sz="2800">
                <a:latin typeface="Source Sans Pro" panose="020B0503030403020204" pitchFamily="34" charset="0"/>
                <a:ea typeface="Source Sans Pro" panose="020B0503030403020204" pitchFamily="34" charset="0"/>
                <a:cs typeface="Arial"/>
              </a:rPr>
              <a:t>CONSENT DURATION</a:t>
            </a:r>
            <a:endParaRPr lang="mi-NZ" sz="2800">
              <a:latin typeface="Source Sans Pro" panose="020B0503030403020204" pitchFamily="34" charset="0"/>
              <a:ea typeface="Source Sans Pro" panose="020B0503030403020204" pitchFamily="34" charset="0"/>
              <a:cs typeface="Arial"/>
            </a:endParaRPr>
          </a:p>
        </p:txBody>
      </p:sp>
      <p:sp>
        <p:nvSpPr>
          <p:cNvPr id="2" name="Title 1">
            <a:extLst>
              <a:ext uri="{FF2B5EF4-FFF2-40B4-BE49-F238E27FC236}">
                <a16:creationId xmlns:a16="http://schemas.microsoft.com/office/drawing/2014/main" id="{81DA3417-42B4-CF82-4FE2-E9EDD1816420}"/>
              </a:ext>
            </a:extLst>
          </p:cNvPr>
          <p:cNvSpPr txBox="1">
            <a:spLocks/>
          </p:cNvSpPr>
          <p:nvPr/>
        </p:nvSpPr>
        <p:spPr>
          <a:xfrm>
            <a:off x="601980" y="3445103"/>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Staff recommendation</a:t>
            </a:r>
          </a:p>
        </p:txBody>
      </p:sp>
    </p:spTree>
    <p:extLst>
      <p:ext uri="{BB962C8B-B14F-4D97-AF65-F5344CB8AC3E}">
        <p14:creationId xmlns:p14="http://schemas.microsoft.com/office/powerpoint/2010/main" val="72098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578223" y="416541"/>
            <a:ext cx="7133665" cy="379161"/>
          </a:xfrm>
        </p:spPr>
        <p:txBody>
          <a:bodyPr/>
          <a:lstStyle/>
          <a:p>
            <a:r>
              <a:rPr lang="mi-NZ">
                <a:latin typeface="Source Sans Pro" panose="020B0503030403020204" pitchFamily="34" charset="0"/>
                <a:ea typeface="Source Sans Pro" panose="020B0503030403020204" pitchFamily="34" charset="0"/>
                <a:cs typeface="Arial"/>
              </a:rPr>
              <a:t>OTHER DISCHARGES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11</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485925" lvl="2" indent="-342900" fontAlgn="base">
              <a:lnSpc>
                <a:spcPct val="79365"/>
              </a:lnSpc>
              <a:spcBef>
                <a:spcPts val="600"/>
              </a:spcBef>
              <a:spcAft>
                <a:spcPts val="600"/>
              </a:spcAft>
              <a:buSzPts val="1000"/>
            </a:pPr>
            <a:r>
              <a:rPr lang="en-NZ" sz="2000">
                <a:latin typeface="Calibri" panose="020F0502020204030204" pitchFamily="34" charset="0"/>
                <a:ea typeface="Calibri" panose="020F0502020204030204" pitchFamily="34" charset="0"/>
                <a:cs typeface="Calibri" panose="020F0502020204030204" pitchFamily="34" charset="0"/>
              </a:rPr>
              <a:t>Generally supportive of approach taken and need to reduce discharges to improve water quality</a:t>
            </a:r>
          </a:p>
          <a:p>
            <a:pPr marL="485925" lvl="2" indent="-342900" fontAlgn="base">
              <a:lnSpc>
                <a:spcPct val="79365"/>
              </a:lnSpc>
              <a:spcBef>
                <a:spcPts val="600"/>
              </a:spcBef>
              <a:spcAft>
                <a:spcPts val="600"/>
              </a:spcAft>
              <a:buSzPts val="1000"/>
            </a:pPr>
            <a:r>
              <a:rPr lang="en-NZ" sz="2000">
                <a:latin typeface="Calibri" panose="020F0502020204030204" pitchFamily="34" charset="0"/>
                <a:ea typeface="Calibri" panose="020F0502020204030204" pitchFamily="34" charset="0"/>
                <a:cs typeface="Calibri" panose="020F0502020204030204" pitchFamily="34" charset="0"/>
              </a:rPr>
              <a:t>Most feedback in relation to agrichemical discharges</a:t>
            </a:r>
          </a:p>
          <a:p>
            <a:pPr marL="485925" lvl="2" indent="-342900" fontAlgn="base">
              <a:lnSpc>
                <a:spcPct val="79365"/>
              </a:lnSpc>
              <a:spcBef>
                <a:spcPts val="600"/>
              </a:spcBef>
              <a:spcAft>
                <a:spcPts val="600"/>
              </a:spcAft>
              <a:buSzPts val="1000"/>
            </a:pPr>
            <a:r>
              <a:rPr lang="en-NZ" sz="2000">
                <a:latin typeface="Calibri" panose="020F0502020204030204" pitchFamily="34" charset="0"/>
                <a:ea typeface="Calibri" panose="020F0502020204030204" pitchFamily="34" charset="0"/>
                <a:cs typeface="Calibri" panose="020F0502020204030204" pitchFamily="34" charset="0"/>
              </a:rPr>
              <a:t>Mostly support for some form of controls on agrichemical discharges</a:t>
            </a:r>
          </a:p>
          <a:p>
            <a:pPr marL="485925" lvl="2" indent="-342900" fontAlgn="base">
              <a:lnSpc>
                <a:spcPct val="79365"/>
              </a:lnSpc>
              <a:spcBef>
                <a:spcPts val="600"/>
              </a:spcBef>
              <a:spcAft>
                <a:spcPts val="600"/>
              </a:spcAft>
              <a:buSzPts val="1000"/>
            </a:pPr>
            <a:r>
              <a:rPr lang="en-NZ" sz="2000">
                <a:latin typeface="Calibri" panose="020F0502020204030204" pitchFamily="34" charset="0"/>
                <a:ea typeface="Calibri" panose="020F0502020204030204" pitchFamily="34" charset="0"/>
                <a:cs typeface="Calibri" panose="020F0502020204030204" pitchFamily="34" charset="0"/>
              </a:rPr>
              <a:t>Need to make pathway for statutory biosecurity/pest management activities</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578223"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65337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578223" y="416541"/>
            <a:ext cx="7133665" cy="379161"/>
          </a:xfrm>
        </p:spPr>
        <p:txBody>
          <a:bodyPr/>
          <a:lstStyle/>
          <a:p>
            <a:r>
              <a:rPr lang="mi-NZ">
                <a:latin typeface="Source Sans Pro" panose="020B0503030403020204" pitchFamily="34" charset="0"/>
                <a:ea typeface="Source Sans Pro" panose="020B0503030403020204" pitchFamily="34" charset="0"/>
                <a:cs typeface="Arial"/>
              </a:rPr>
              <a:t>OTHER DISCHARGES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12</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0" indent="-342900" fontAlgn="base">
              <a:lnSpc>
                <a:spcPct val="107000"/>
              </a:lnSpc>
              <a:spcAft>
                <a:spcPts val="800"/>
              </a:spcAft>
              <a:buSzPts val="1000"/>
              <a:buFont typeface="Symbol" panose="05050102010706020507" pitchFamily="18" charset="2"/>
              <a:buChar char=""/>
              <a:tabLst>
                <a:tab pos="346710" algn="l"/>
              </a:tabLst>
            </a:pPr>
            <a:r>
              <a:rPr lang="en-NZ" sz="2000" kern="0">
                <a:effectLst/>
                <a:latin typeface="Calibri" panose="020F0502020204030204" pitchFamily="34" charset="0"/>
                <a:ea typeface="Times New Roman" panose="02020603050405020304" pitchFamily="18" charset="0"/>
                <a:cs typeface="Calibri" panose="020F0502020204030204" pitchFamily="34" charset="0"/>
              </a:rPr>
              <a:t>Amend rule framework to allow for discharges of agrichemicals through either:</a:t>
            </a:r>
          </a:p>
          <a:p>
            <a:pPr marL="989013" lvl="1" indent="-342900" fontAlgn="base">
              <a:lnSpc>
                <a:spcPct val="107000"/>
              </a:lnSpc>
              <a:spcAft>
                <a:spcPts val="800"/>
              </a:spcAft>
              <a:buSzPts val="1000"/>
              <a:buFont typeface="Symbol" panose="05050102010706020507" pitchFamily="18" charset="2"/>
              <a:buChar char=""/>
              <a:tabLst>
                <a:tab pos="346710" algn="l"/>
              </a:tabLst>
            </a:pPr>
            <a:r>
              <a:rPr lang="en-NZ" sz="2000" kern="0">
                <a:effectLst/>
                <a:latin typeface="Calibri" panose="020F0502020204030204" pitchFamily="34" charset="0"/>
                <a:ea typeface="Times New Roman" panose="02020603050405020304" pitchFamily="18" charset="0"/>
                <a:cs typeface="Calibri" panose="020F0502020204030204" pitchFamily="34" charset="0"/>
              </a:rPr>
              <a:t>targeted ground application methods; or</a:t>
            </a:r>
          </a:p>
          <a:p>
            <a:pPr marL="989013" lvl="1" indent="-342900" fontAlgn="base">
              <a:lnSpc>
                <a:spcPct val="107000"/>
              </a:lnSpc>
              <a:spcAft>
                <a:spcPts val="800"/>
              </a:spcAft>
              <a:buSzPts val="1000"/>
              <a:buFont typeface="Symbol" panose="05050102010706020507" pitchFamily="18" charset="2"/>
              <a:buChar char=""/>
              <a:tabLst>
                <a:tab pos="346710" algn="l"/>
              </a:tabLst>
            </a:pPr>
            <a:r>
              <a:rPr lang="en-NZ" sz="2000" kern="0">
                <a:latin typeface="Calibri" panose="020F0502020204030204" pitchFamily="34" charset="0"/>
                <a:cs typeface="Calibri" panose="020F0502020204030204" pitchFamily="34" charset="0"/>
              </a:rPr>
              <a:t>a wider set of application methods if for the management of pest species identified in Pest Management Plan, </a:t>
            </a:r>
          </a:p>
          <a:p>
            <a:pPr marL="357188" lvl="1" indent="288925" fontAlgn="base">
              <a:lnSpc>
                <a:spcPct val="107000"/>
              </a:lnSpc>
              <a:spcAft>
                <a:spcPts val="800"/>
              </a:spcAft>
              <a:buSzPts val="1000"/>
              <a:buNone/>
              <a:tabLst>
                <a:tab pos="346710" algn="l"/>
              </a:tabLst>
            </a:pPr>
            <a:r>
              <a:rPr lang="en-NZ" sz="2000" kern="0">
                <a:latin typeface="Calibri" panose="020F0502020204030204" pitchFamily="34" charset="0"/>
                <a:cs typeface="Calibri" panose="020F0502020204030204" pitchFamily="34" charset="0"/>
              </a:rPr>
              <a:t>within a 20m setback from a water body.</a:t>
            </a:r>
          </a:p>
          <a:p>
            <a:pPr marL="342900" lvl="0" indent="-342900">
              <a:lnSpc>
                <a:spcPct val="105000"/>
              </a:lnSpc>
              <a:buFont typeface="Symbol" panose="05050102010706020507" pitchFamily="18" charset="2"/>
              <a:buChar char=""/>
            </a:pPr>
            <a:endParaRPr lang="en-NZ" sz="1800">
              <a:effectLst/>
              <a:latin typeface="Source Sans Pro" panose="020B0503030403020204" pitchFamily="34" charset="0"/>
              <a:ea typeface="Source Sans Pro" panose="020B0503030403020204" pitchFamily="34" charset="0"/>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Tree>
    <p:extLst>
      <p:ext uri="{BB962C8B-B14F-4D97-AF65-F5344CB8AC3E}">
        <p14:creationId xmlns:p14="http://schemas.microsoft.com/office/powerpoint/2010/main" val="421063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578223" y="416541"/>
            <a:ext cx="7133665" cy="379161"/>
          </a:xfrm>
        </p:spPr>
        <p:txBody>
          <a:bodyPr/>
          <a:lstStyle/>
          <a:p>
            <a:r>
              <a:rPr lang="mi-NZ">
                <a:latin typeface="Source Sans Pro" panose="020B0503030403020204" pitchFamily="34" charset="0"/>
                <a:ea typeface="Source Sans Pro" panose="020B0503030403020204" pitchFamily="34" charset="0"/>
                <a:cs typeface="Arial"/>
              </a:rPr>
              <a:t>WASTE</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13</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6875" y="1582992"/>
            <a:ext cx="7199324" cy="2651641"/>
          </a:xfrm>
        </p:spPr>
        <p:txBody>
          <a:bodyPr vert="horz" lIns="91440" tIns="45720" rIns="91440" bIns="45720" rtlCol="0" anchor="t">
            <a:normAutofit/>
          </a:bodyPr>
          <a:lstStyle/>
          <a:p>
            <a:pPr marL="144780" lvl="1" indent="-143510">
              <a:lnSpc>
                <a:spcPct val="79365"/>
              </a:lnSpc>
              <a:spcBef>
                <a:spcPts val="600"/>
              </a:spcBef>
              <a:spcAft>
                <a:spcPts val="600"/>
              </a:spcAft>
            </a:pPr>
            <a:r>
              <a:rPr lang="en-NZ" sz="1800">
                <a:latin typeface="Calibri" panose="020F0502020204030204" pitchFamily="34" charset="0"/>
                <a:ea typeface="Calibri" panose="020F0502020204030204" pitchFamily="34" charset="0"/>
                <a:cs typeface="Calibri" panose="020F0502020204030204" pitchFamily="34" charset="0"/>
              </a:rPr>
              <a:t>General support for the approach, with some minor amendments requested to setbacks and policy wording</a:t>
            </a:r>
            <a:endParaRPr lang="en-NZ">
              <a:latin typeface="Calibri" panose="020F0502020204030204" pitchFamily="34" charset="0"/>
              <a:ea typeface="Calibri" panose="020F0502020204030204" pitchFamily="34" charset="0"/>
              <a:cs typeface="Calibri" panose="020F0502020204030204" pitchFamily="34" charset="0"/>
            </a:endParaRPr>
          </a:p>
          <a:p>
            <a:pPr marL="144780" lvl="1" indent="-143510">
              <a:lnSpc>
                <a:spcPct val="79365"/>
              </a:lnSpc>
              <a:spcBef>
                <a:spcPts val="600"/>
              </a:spcBef>
              <a:spcAft>
                <a:spcPts val="600"/>
              </a:spcAft>
            </a:pPr>
            <a:r>
              <a:rPr lang="en-NZ" sz="1800">
                <a:latin typeface="Calibri" panose="020F0502020204030204" pitchFamily="34" charset="0"/>
                <a:ea typeface="Calibri" panose="020F0502020204030204" pitchFamily="34" charset="0"/>
                <a:cs typeface="Calibri" panose="020F0502020204030204" pitchFamily="34" charset="0"/>
              </a:rPr>
              <a:t>Request for more clarity on green waste and composting activities, seeking pathway for community composting activities</a:t>
            </a:r>
          </a:p>
          <a:p>
            <a:pPr marL="144780" lvl="1" indent="-143510">
              <a:lnSpc>
                <a:spcPct val="79365"/>
              </a:lnSpc>
              <a:spcBef>
                <a:spcPts val="600"/>
              </a:spcBef>
              <a:spcAft>
                <a:spcPts val="600"/>
              </a:spcAft>
            </a:pPr>
            <a:r>
              <a:rPr lang="en-NZ" sz="1800">
                <a:latin typeface="Calibri" panose="020F0502020204030204" pitchFamily="34" charset="0"/>
                <a:ea typeface="Calibri" panose="020F0502020204030204" pitchFamily="34" charset="0"/>
                <a:cs typeface="Calibri" panose="020F0502020204030204" pitchFamily="34" charset="0"/>
              </a:rPr>
              <a:t>Need for more direction to manage contaminated land/closed landfills at risk of erosion/exposure from climate change</a:t>
            </a:r>
          </a:p>
          <a:p>
            <a:pPr marL="144780" lvl="1" indent="-143510">
              <a:lnSpc>
                <a:spcPct val="79365"/>
              </a:lnSpc>
              <a:spcBef>
                <a:spcPts val="600"/>
              </a:spcBef>
              <a:spcAft>
                <a:spcPts val="600"/>
              </a:spcAft>
            </a:pPr>
            <a:r>
              <a:rPr lang="en-NZ" sz="1800">
                <a:latin typeface="Calibri" panose="020F0502020204030204" pitchFamily="34" charset="0"/>
                <a:ea typeface="Calibri" panose="020F0502020204030204" pitchFamily="34" charset="0"/>
                <a:cs typeface="Calibri" panose="020F0502020204030204" pitchFamily="34" charset="0"/>
              </a:rPr>
              <a:t>Contaminated land provisions should be simplified</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578223"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179271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14</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74914" y="1443940"/>
            <a:ext cx="7459382" cy="2885903"/>
          </a:xfrm>
        </p:spPr>
        <p:txBody>
          <a:bodyPr vert="horz" lIns="91440" tIns="45720" rIns="91440" bIns="45720" rtlCol="0" anchor="t">
            <a:normAutofit/>
          </a:bodyPr>
          <a:lstStyle/>
          <a:p>
            <a:pPr marL="485925" lvl="2" indent="-342900" fontAlgn="base">
              <a:lnSpc>
                <a:spcPct val="79365"/>
              </a:lnSpc>
              <a:spcBef>
                <a:spcPts val="600"/>
              </a:spcBef>
              <a:spcAft>
                <a:spcPts val="600"/>
              </a:spcAft>
              <a:buSzPts val="1000"/>
            </a:pPr>
            <a:r>
              <a:rPr lang="en-NZ" sz="1800" kern="0">
                <a:effectLst/>
                <a:latin typeface="Calibri" panose="020F0502020204030204" pitchFamily="34" charset="0"/>
                <a:ea typeface="Calibri" panose="020F0502020204030204" pitchFamily="34" charset="0"/>
                <a:cs typeface="Calibri" panose="020F0502020204030204" pitchFamily="34" charset="0"/>
              </a:rPr>
              <a:t>Prohibition for new discharges of WW may result in potential unintended consequences</a:t>
            </a:r>
          </a:p>
          <a:p>
            <a:pPr marL="485925" lvl="2" indent="-342900" fontAlgn="base">
              <a:lnSpc>
                <a:spcPct val="79365"/>
              </a:lnSpc>
              <a:spcBef>
                <a:spcPts val="600"/>
              </a:spcBef>
              <a:spcAft>
                <a:spcPts val="600"/>
              </a:spcAft>
              <a:buSzPts val="1000"/>
            </a:pPr>
            <a:r>
              <a:rPr lang="en-NZ" sz="1800" kern="0">
                <a:effectLst/>
                <a:latin typeface="Calibri" panose="020F0502020204030204" pitchFamily="34" charset="0"/>
                <a:ea typeface="Calibri" panose="020F0502020204030204" pitchFamily="34" charset="0"/>
                <a:cs typeface="Calibri" panose="020F0502020204030204" pitchFamily="34" charset="0"/>
              </a:rPr>
              <a:t>Concern about consent pathway for untreated discharges</a:t>
            </a:r>
          </a:p>
          <a:p>
            <a:pPr marL="485925" lvl="2" indent="-342900" fontAlgn="base">
              <a:lnSpc>
                <a:spcPct val="79365"/>
              </a:lnSpc>
              <a:spcBef>
                <a:spcPts val="600"/>
              </a:spcBef>
              <a:spcAft>
                <a:spcPts val="600"/>
              </a:spcAft>
              <a:buSzPts val="1000"/>
            </a:pPr>
            <a:r>
              <a:rPr lang="en-NZ" sz="1800" kern="0">
                <a:latin typeface="Calibri" panose="020F0502020204030204" pitchFamily="34" charset="0"/>
                <a:ea typeface="Calibri" panose="020F0502020204030204" pitchFamily="34" charset="0"/>
                <a:cs typeface="Calibri" panose="020F0502020204030204" pitchFamily="34" charset="0"/>
              </a:rPr>
              <a:t>No rule </a:t>
            </a:r>
            <a:r>
              <a:rPr lang="en-NZ" sz="1800" kern="0">
                <a:effectLst/>
                <a:latin typeface="Calibri" panose="020F0502020204030204" pitchFamily="34" charset="0"/>
                <a:ea typeface="Calibri" panose="020F0502020204030204" pitchFamily="34" charset="0"/>
                <a:cs typeface="Calibri" panose="020F0502020204030204" pitchFamily="34" charset="0"/>
              </a:rPr>
              <a:t>for wastewater discharge to land that is not likely to enter fresh water. </a:t>
            </a:r>
          </a:p>
          <a:p>
            <a:pPr marL="485925" lvl="2" indent="-342900" fontAlgn="base">
              <a:lnSpc>
                <a:spcPct val="79365"/>
              </a:lnSpc>
              <a:spcBef>
                <a:spcPts val="600"/>
              </a:spcBef>
              <a:spcAft>
                <a:spcPts val="600"/>
              </a:spcAft>
              <a:buSzPts val="1000"/>
            </a:pPr>
            <a:r>
              <a:rPr lang="en-NZ" sz="1800" kern="0">
                <a:effectLst/>
                <a:latin typeface="Calibri" panose="020F0502020204030204" pitchFamily="34" charset="0"/>
                <a:ea typeface="Calibri" panose="020F0502020204030204" pitchFamily="34" charset="0"/>
                <a:cs typeface="Calibri" panose="020F0502020204030204" pitchFamily="34" charset="0"/>
              </a:rPr>
              <a:t>No policy for discharges of wastewater in FMUs where TAS are met. </a:t>
            </a:r>
          </a:p>
          <a:p>
            <a:pPr marL="485925" lvl="2" indent="-342900" fontAlgn="base">
              <a:lnSpc>
                <a:spcPct val="79365"/>
              </a:lnSpc>
              <a:spcBef>
                <a:spcPts val="600"/>
              </a:spcBef>
              <a:spcAft>
                <a:spcPts val="600"/>
              </a:spcAft>
              <a:buSzPts val="1000"/>
              <a:tabLst>
                <a:tab pos="346710" algn="l"/>
              </a:tabLst>
            </a:pPr>
            <a:r>
              <a:rPr lang="en-NZ" sz="1800" kern="0">
                <a:latin typeface="Calibri" panose="020F0502020204030204" pitchFamily="34" charset="0"/>
                <a:ea typeface="Calibri" panose="020F0502020204030204" pitchFamily="34" charset="0"/>
                <a:cs typeface="Calibri" panose="020F0502020204030204" pitchFamily="34" charset="0"/>
              </a:rPr>
              <a:t>Concerns about definitions “available wastewater network” and “biosolids” (may impact producers of dairy sludge)</a:t>
            </a:r>
          </a:p>
          <a:p>
            <a:pPr marL="485925" lvl="2" indent="-342900" fontAlgn="base">
              <a:lnSpc>
                <a:spcPct val="79365"/>
              </a:lnSpc>
              <a:spcBef>
                <a:spcPts val="600"/>
              </a:spcBef>
              <a:spcAft>
                <a:spcPts val="600"/>
              </a:spcAft>
              <a:buSzPts val="1000"/>
            </a:pP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p>
            <a:pPr marL="485925" lvl="2" indent="-342900" fontAlgn="base">
              <a:lnSpc>
                <a:spcPct val="79365"/>
              </a:lnSpc>
              <a:spcBef>
                <a:spcPts val="600"/>
              </a:spcBef>
              <a:spcAft>
                <a:spcPts val="600"/>
              </a:spcAft>
              <a:buSzPts val="1000"/>
            </a:pPr>
            <a:endParaRPr lang="en-NZ" sz="2000">
              <a:latin typeface="Source Sans Pro"/>
              <a:ea typeface="Source Sans Pro"/>
              <a:cs typeface="Times New Roman"/>
            </a:endParaRPr>
          </a:p>
          <a:p>
            <a:endParaRPr lang="en-US" sz="2000">
              <a:solidFill>
                <a:srgbClr val="00000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WASTEWATER</a:t>
            </a:r>
          </a:p>
        </p:txBody>
      </p:sp>
    </p:spTree>
    <p:extLst>
      <p:ext uri="{BB962C8B-B14F-4D97-AF65-F5344CB8AC3E}">
        <p14:creationId xmlns:p14="http://schemas.microsoft.com/office/powerpoint/2010/main" val="121074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15</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285503"/>
            <a:ext cx="7459382" cy="3867181"/>
          </a:xfrm>
        </p:spPr>
        <p:txBody>
          <a:bodyPr vert="horz" lIns="91440" tIns="45720" rIns="91440" bIns="45720" rtlCol="0" anchor="t">
            <a:normAutofit/>
          </a:bodyPr>
          <a:lstStyle/>
          <a:p>
            <a:pPr marL="485925" lvl="2" indent="-342900" fontAlgn="base">
              <a:lnSpc>
                <a:spcPct val="79365"/>
              </a:lnSpc>
              <a:spcBef>
                <a:spcPts val="600"/>
              </a:spcBef>
              <a:spcAft>
                <a:spcPts val="600"/>
              </a:spcAft>
              <a:buSzPts val="1000"/>
            </a:pPr>
            <a:r>
              <a:rPr lang="en-NZ" sz="2000">
                <a:latin typeface="Source Sans Pro"/>
                <a:ea typeface="Source Sans Pro"/>
                <a:cs typeface="Times New Roman"/>
              </a:rPr>
              <a:t>Unclear relationship between PA rules for earthworks &amp; site investigations</a:t>
            </a:r>
          </a:p>
          <a:p>
            <a:pPr marL="485925" lvl="2" indent="-342900" fontAlgn="base">
              <a:lnSpc>
                <a:spcPct val="79365"/>
              </a:lnSpc>
              <a:spcBef>
                <a:spcPts val="600"/>
              </a:spcBef>
              <a:spcAft>
                <a:spcPts val="600"/>
              </a:spcAft>
              <a:buSzPts val="1000"/>
              <a:tabLst>
                <a:tab pos="346710" algn="l"/>
              </a:tabLst>
            </a:pPr>
            <a:r>
              <a:rPr lang="en-NZ" sz="2000">
                <a:latin typeface="Source Sans Pro"/>
                <a:ea typeface="Source Sans Pro"/>
                <a:cs typeface="Times New Roman"/>
              </a:rPr>
              <a:t>Request for PA pathway for: </a:t>
            </a:r>
          </a:p>
          <a:p>
            <a:pPr marL="629925" lvl="3" indent="-342900" fontAlgn="base">
              <a:lnSpc>
                <a:spcPct val="79365"/>
              </a:lnSpc>
              <a:spcBef>
                <a:spcPts val="600"/>
              </a:spcBef>
              <a:spcAft>
                <a:spcPts val="600"/>
              </a:spcAft>
            </a:pPr>
            <a:r>
              <a:rPr lang="en-NZ" sz="1600">
                <a:latin typeface="Source Sans Pro"/>
                <a:ea typeface="Source Sans Pro"/>
                <a:cs typeface="Times New Roman"/>
              </a:rPr>
              <a:t>Establishment of erosion and sediment control measures</a:t>
            </a:r>
          </a:p>
          <a:p>
            <a:pPr marL="629925" lvl="3" indent="-342900" fontAlgn="base">
              <a:lnSpc>
                <a:spcPct val="79365"/>
              </a:lnSpc>
              <a:spcBef>
                <a:spcPts val="600"/>
              </a:spcBef>
              <a:spcAft>
                <a:spcPts val="600"/>
              </a:spcAft>
            </a:pPr>
            <a:r>
              <a:rPr lang="en-NZ" sz="1600">
                <a:latin typeface="Source Sans Pro"/>
                <a:ea typeface="Source Sans Pro"/>
                <a:cs typeface="Times New Roman"/>
              </a:rPr>
              <a:t>Burying of material infected by unwanted organisms</a:t>
            </a:r>
          </a:p>
          <a:p>
            <a:pPr marL="629925" lvl="3" indent="-342900" fontAlgn="base">
              <a:lnSpc>
                <a:spcPct val="79365"/>
              </a:lnSpc>
              <a:spcBef>
                <a:spcPts val="600"/>
              </a:spcBef>
              <a:spcAft>
                <a:spcPts val="600"/>
              </a:spcAft>
            </a:pPr>
            <a:r>
              <a:rPr lang="en-NZ" sz="1600">
                <a:latin typeface="Source Sans Pro"/>
                <a:ea typeface="Source Sans Pro"/>
                <a:cs typeface="Times New Roman"/>
              </a:rPr>
              <a:t>Earthworks associated with irrigation race maintenance </a:t>
            </a:r>
          </a:p>
          <a:p>
            <a:pPr marL="485925" lvl="2" indent="-342900" fontAlgn="base">
              <a:lnSpc>
                <a:spcPct val="79365"/>
              </a:lnSpc>
              <a:spcBef>
                <a:spcPts val="600"/>
              </a:spcBef>
              <a:spcAft>
                <a:spcPts val="600"/>
              </a:spcAft>
            </a:pPr>
            <a:r>
              <a:rPr lang="en-NZ" sz="2000">
                <a:latin typeface="Source Sans Pro"/>
                <a:ea typeface="Source Sans Pro"/>
                <a:cs typeface="Times New Roman"/>
              </a:rPr>
              <a:t>Insufficient requirements for Erosion Sediment Control Plan</a:t>
            </a:r>
          </a:p>
          <a:p>
            <a:pPr marL="485925" lvl="2" indent="-342900" fontAlgn="base">
              <a:lnSpc>
                <a:spcPct val="79365"/>
              </a:lnSpc>
              <a:spcBef>
                <a:spcPts val="600"/>
              </a:spcBef>
              <a:spcAft>
                <a:spcPts val="600"/>
              </a:spcAft>
            </a:pPr>
            <a:r>
              <a:rPr lang="en-NZ" sz="2000">
                <a:latin typeface="Source Sans Pro"/>
                <a:ea typeface="Source Sans Pro"/>
                <a:cs typeface="Times New Roman"/>
              </a:rPr>
              <a:t>Concerns about allowing earthworks on a slope 10+ degrees.  </a:t>
            </a:r>
          </a:p>
          <a:p>
            <a:pPr marL="485925" lvl="2" indent="-342900" fontAlgn="base">
              <a:lnSpc>
                <a:spcPct val="79365"/>
              </a:lnSpc>
              <a:spcBef>
                <a:spcPts val="600"/>
              </a:spcBef>
              <a:spcAft>
                <a:spcPts val="600"/>
              </a:spcAft>
            </a:pPr>
            <a:r>
              <a:rPr lang="en-NZ" sz="2000">
                <a:latin typeface="Source Sans Pro"/>
                <a:ea typeface="Source Sans Pro"/>
                <a:cs typeface="Times New Roman"/>
              </a:rPr>
              <a:t>Request for permitted activity pathway for earthworks for maintaining REG infrastructure </a:t>
            </a:r>
            <a:r>
              <a:rPr lang="en-NZ" sz="1600">
                <a:latin typeface="Source Sans Pro"/>
                <a:ea typeface="Source Sans Pro"/>
                <a:cs typeface="Times New Roman"/>
              </a:rPr>
              <a:t> </a:t>
            </a:r>
          </a:p>
          <a:p>
            <a:endParaRPr lang="en-US" sz="2000">
              <a:solidFill>
                <a:srgbClr val="00000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EARTHWORKS</a:t>
            </a:r>
          </a:p>
        </p:txBody>
      </p:sp>
    </p:spTree>
    <p:extLst>
      <p:ext uri="{BB962C8B-B14F-4D97-AF65-F5344CB8AC3E}">
        <p14:creationId xmlns:p14="http://schemas.microsoft.com/office/powerpoint/2010/main" val="250076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16</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755956" y="1396143"/>
            <a:ext cx="7199324" cy="2695009"/>
          </a:xfrm>
        </p:spPr>
        <p:txBody>
          <a:bodyPr vert="horz" lIns="91440" tIns="45720" rIns="91440" bIns="45720" rtlCol="0" anchor="t">
            <a:normAutofit/>
          </a:bodyPr>
          <a:lstStyle/>
          <a:p>
            <a:pPr marL="342900" lvl="1" indent="-342900">
              <a:lnSpc>
                <a:spcPct val="79365"/>
              </a:lnSpc>
              <a:spcBef>
                <a:spcPts val="600"/>
              </a:spcBef>
              <a:spcAft>
                <a:spcPts val="600"/>
              </a:spcAft>
            </a:pPr>
            <a:r>
              <a:rPr lang="en-NZ" sz="1800" kern="0">
                <a:effectLst/>
                <a:latin typeface="Source Sans Pro"/>
                <a:ea typeface="Source Sans Pro"/>
                <a:cs typeface="Times New Roman"/>
              </a:rPr>
              <a:t>Amend framework to better provide for:</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establishment of erosion and sediment control measures </a:t>
            </a:r>
            <a:endParaRPr lang="en-NZ" sz="1600">
              <a:ea typeface="Source Sans Pro" panose="020B0503030403020204" pitchFamily="34" charset="0"/>
              <a:cs typeface="Times New Roman"/>
            </a:endParaRP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maintenance and clearance of irrigation races </a:t>
            </a:r>
          </a:p>
          <a:p>
            <a:pPr marL="342900" lvl="1" indent="-342900">
              <a:lnSpc>
                <a:spcPct val="79365"/>
              </a:lnSpc>
              <a:spcBef>
                <a:spcPts val="600"/>
              </a:spcBef>
              <a:spcAft>
                <a:spcPts val="600"/>
              </a:spcAft>
            </a:pPr>
            <a:r>
              <a:rPr lang="en-NZ" sz="1800" kern="0">
                <a:effectLst/>
                <a:latin typeface="Source Sans Pro"/>
                <a:ea typeface="Source Sans Pro"/>
                <a:cs typeface="Times New Roman"/>
              </a:rPr>
              <a:t>Options for management of earthworks on slopes over 10 degrees:</a:t>
            </a:r>
          </a:p>
          <a:p>
            <a:pPr marL="485775" lvl="2" indent="-342900" fontAlgn="base">
              <a:lnSpc>
                <a:spcPct val="79365"/>
              </a:lnSpc>
              <a:spcBef>
                <a:spcPts val="600"/>
              </a:spcBef>
              <a:spcAft>
                <a:spcPts val="600"/>
              </a:spcAft>
              <a:buSzPts val="1000"/>
              <a:tabLst>
                <a:tab pos="346710" algn="l"/>
              </a:tabLst>
            </a:pPr>
            <a:r>
              <a:rPr lang="en-NZ" sz="1600" b="1">
                <a:latin typeface="Source Sans Pro"/>
                <a:ea typeface="Source Sans Pro"/>
                <a:cs typeface="Times New Roman"/>
              </a:rPr>
              <a:t>Option 1: </a:t>
            </a:r>
            <a:r>
              <a:rPr lang="en-NZ" sz="1600" kern="0">
                <a:latin typeface="Source Sans Pro"/>
                <a:ea typeface="Source Sans Pro"/>
                <a:cs typeface="Times New Roman"/>
              </a:rPr>
              <a:t>Retain current rule framework with permitted activity rule</a:t>
            </a:r>
          </a:p>
          <a:p>
            <a:pPr marL="485775" lvl="2" indent="-342900" fontAlgn="base">
              <a:lnSpc>
                <a:spcPct val="79365"/>
              </a:lnSpc>
              <a:spcBef>
                <a:spcPts val="600"/>
              </a:spcBef>
              <a:spcAft>
                <a:spcPts val="600"/>
              </a:spcAft>
              <a:buSzPts val="1000"/>
              <a:tabLst>
                <a:tab pos="346710" algn="l"/>
              </a:tabLst>
            </a:pPr>
            <a:r>
              <a:rPr lang="en-NZ" sz="1600" b="1">
                <a:latin typeface="Source Sans Pro"/>
                <a:ea typeface="Source Sans Pro"/>
                <a:cs typeface="Times New Roman"/>
              </a:rPr>
              <a:t>Option 2: </a:t>
            </a:r>
            <a:r>
              <a:rPr lang="en-NZ" sz="1600" kern="0">
                <a:latin typeface="Source Sans Pro"/>
                <a:ea typeface="Source Sans Pro"/>
                <a:cs typeface="Times New Roman"/>
              </a:rPr>
              <a:t>Increase setbacks </a:t>
            </a:r>
            <a:endParaRPr lang="en-US" sz="1600" kern="0">
              <a:latin typeface="Source Sans Pro"/>
              <a:ea typeface="Source Sans Pro"/>
              <a:cs typeface="Times New Roman"/>
            </a:endParaRPr>
          </a:p>
          <a:p>
            <a:pPr marL="485775" lvl="2" indent="-342900" fontAlgn="base">
              <a:lnSpc>
                <a:spcPct val="79365"/>
              </a:lnSpc>
              <a:spcBef>
                <a:spcPts val="600"/>
              </a:spcBef>
              <a:spcAft>
                <a:spcPts val="600"/>
              </a:spcAft>
              <a:buSzPts val="1000"/>
              <a:tabLst>
                <a:tab pos="346710" algn="l"/>
              </a:tabLst>
            </a:pPr>
            <a:r>
              <a:rPr lang="en-NZ" sz="1600" b="1">
                <a:latin typeface="Source Sans Pro"/>
                <a:ea typeface="Source Sans Pro"/>
                <a:cs typeface="Times New Roman"/>
              </a:rPr>
              <a:t>Option 3: </a:t>
            </a:r>
            <a:r>
              <a:rPr lang="en-NZ" sz="1600" kern="0">
                <a:latin typeface="Source Sans Pro"/>
                <a:ea typeface="Source Sans Pro"/>
                <a:cs typeface="Times New Roman"/>
              </a:rPr>
              <a:t>Remove PA pathway for earthworks on slopes over 10 degrees</a:t>
            </a:r>
            <a:endParaRPr lang="en-US" sz="1600" kern="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DDCB1D00-1DC2-CAB0-1D1F-C9BCA89ECA5E}"/>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EARTHWORKS</a:t>
            </a:r>
          </a:p>
        </p:txBody>
      </p:sp>
    </p:spTree>
    <p:extLst>
      <p:ext uri="{BB962C8B-B14F-4D97-AF65-F5344CB8AC3E}">
        <p14:creationId xmlns:p14="http://schemas.microsoft.com/office/powerpoint/2010/main" val="371191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17</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fontAlgn="base">
              <a:lnSpc>
                <a:spcPct val="79365"/>
              </a:lnSpc>
              <a:spcBef>
                <a:spcPts val="600"/>
              </a:spcBef>
              <a:spcAft>
                <a:spcPts val="600"/>
              </a:spcAft>
              <a:buSzPts val="1000"/>
            </a:pPr>
            <a:r>
              <a:rPr lang="en-NZ" sz="1800" kern="0">
                <a:latin typeface="Calibri" panose="020F0502020204030204" pitchFamily="34" charset="0"/>
                <a:ea typeface="Calibri" panose="020F0502020204030204" pitchFamily="34" charset="0"/>
                <a:cs typeface="Calibri" panose="020F0502020204030204" pitchFamily="34" charset="0"/>
              </a:rPr>
              <a:t>General support </a:t>
            </a:r>
            <a:r>
              <a:rPr lang="en-NZ" sz="1800" kern="0">
                <a:effectLst/>
                <a:latin typeface="Calibri" panose="020F0502020204030204" pitchFamily="34" charset="0"/>
                <a:ea typeface="Calibri" panose="020F0502020204030204" pitchFamily="34" charset="0"/>
                <a:cs typeface="Calibri" panose="020F0502020204030204" pitchFamily="34" charset="0"/>
              </a:rPr>
              <a:t>from Territorial Authorities (TAs) </a:t>
            </a:r>
          </a:p>
          <a:p>
            <a:pPr marL="342900" lvl="1" indent="-342900" fontAlgn="base">
              <a:lnSpc>
                <a:spcPct val="79365"/>
              </a:lnSpc>
              <a:spcBef>
                <a:spcPts val="600"/>
              </a:spcBef>
              <a:spcAft>
                <a:spcPts val="600"/>
              </a:spcAft>
              <a:buSzPts val="1000"/>
            </a:pPr>
            <a:r>
              <a:rPr lang="en-NZ" sz="1800" kern="0">
                <a:latin typeface="Calibri" panose="020F0502020204030204" pitchFamily="34" charset="0"/>
                <a:ea typeface="Calibri" panose="020F0502020204030204" pitchFamily="34" charset="0"/>
                <a:cs typeface="Calibri" panose="020F0502020204030204" pitchFamily="34" charset="0"/>
              </a:rPr>
              <a:t>Some </a:t>
            </a:r>
            <a:r>
              <a:rPr lang="en-NZ" sz="1800" kern="0">
                <a:effectLst/>
                <a:latin typeface="Calibri" panose="020F0502020204030204" pitchFamily="34" charset="0"/>
                <a:ea typeface="Calibri" panose="020F0502020204030204" pitchFamily="34" charset="0"/>
                <a:cs typeface="Calibri" panose="020F0502020204030204" pitchFamily="34" charset="0"/>
              </a:rPr>
              <a:t>parties seek greater understanding of how framework will be implemented</a:t>
            </a:r>
            <a:r>
              <a:rPr lang="en-NZ" sz="200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342900" lvl="1" indent="-342900" fontAlgn="base">
              <a:lnSpc>
                <a:spcPct val="79365"/>
              </a:lnSpc>
              <a:spcBef>
                <a:spcPts val="600"/>
              </a:spcBef>
              <a:spcAft>
                <a:spcPts val="600"/>
              </a:spcAft>
              <a:buSzPts val="1000"/>
            </a:pPr>
            <a:r>
              <a:rPr lang="en-NZ" sz="1800" kern="0">
                <a:effectLst/>
                <a:latin typeface="Calibri" panose="020F0502020204030204" pitchFamily="34" charset="0"/>
                <a:ea typeface="Calibri" panose="020F0502020204030204" pitchFamily="34" charset="0"/>
                <a:cs typeface="Calibri" panose="020F0502020204030204" pitchFamily="34" charset="0"/>
              </a:rPr>
              <a:t>Cross connections of wastewater and stormwater are common</a:t>
            </a:r>
          </a:p>
          <a:p>
            <a:pPr marL="342900" lvl="1" indent="-342900" fontAlgn="base">
              <a:lnSpc>
                <a:spcPct val="79365"/>
              </a:lnSpc>
              <a:spcBef>
                <a:spcPts val="600"/>
              </a:spcBef>
              <a:spcAft>
                <a:spcPts val="600"/>
              </a:spcAft>
              <a:buSzPts val="1000"/>
            </a:pPr>
            <a:r>
              <a:rPr lang="en-NZ" sz="1800" kern="0">
                <a:effectLst/>
                <a:latin typeface="Calibri" panose="020F0502020204030204" pitchFamily="34" charset="0"/>
                <a:ea typeface="Calibri" panose="020F0502020204030204" pitchFamily="34" charset="0"/>
                <a:cs typeface="Calibri" panose="020F0502020204030204" pitchFamily="34" charset="0"/>
              </a:rPr>
              <a:t>Discharges to scheduled drains are an issue (cumulative impact on drainage capacity) </a:t>
            </a:r>
            <a:endParaRPr lang="en-NZ" sz="1800" kern="100">
              <a:effectLst/>
              <a:latin typeface="Calibri" panose="020F0502020204030204" pitchFamily="34" charset="0"/>
              <a:ea typeface="Calibri" panose="020F0502020204030204" pitchFamily="34" charset="0"/>
              <a:cs typeface="Calibri" panose="020F0502020204030204" pitchFamily="34" charset="0"/>
            </a:endParaRPr>
          </a:p>
          <a:p>
            <a:pPr marL="342900" lvl="1" indent="-342900" fontAlgn="base">
              <a:lnSpc>
                <a:spcPct val="79365"/>
              </a:lnSpc>
              <a:spcBef>
                <a:spcPts val="600"/>
              </a:spcBef>
              <a:spcAft>
                <a:spcPts val="600"/>
              </a:spcAft>
              <a:buSzPts val="1000"/>
            </a:pPr>
            <a:endParaRPr lang="en-US" sz="2000">
              <a:solidFill>
                <a:srgbClr val="00000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STORMWATER</a:t>
            </a:r>
          </a:p>
        </p:txBody>
      </p:sp>
    </p:spTree>
    <p:extLst>
      <p:ext uri="{BB962C8B-B14F-4D97-AF65-F5344CB8AC3E}">
        <p14:creationId xmlns:p14="http://schemas.microsoft.com/office/powerpoint/2010/main" val="251554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18</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755956" y="1396143"/>
            <a:ext cx="6767673"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Consent requirement for stormwater discharges to Scheduled Drains</a:t>
            </a:r>
            <a:endParaRPr lang="en-US" sz="1600">
              <a:latin typeface="Source Sans Pro"/>
              <a:ea typeface="Source Sans Pro"/>
              <a:cs typeface="Times New Roman"/>
            </a:endParaRPr>
          </a:p>
          <a:p>
            <a:pPr marL="342900" lvl="1" indent="-342900">
              <a:lnSpc>
                <a:spcPct val="79365"/>
              </a:lnSpc>
              <a:spcBef>
                <a:spcPts val="600"/>
              </a:spcBef>
              <a:spcAft>
                <a:spcPts val="600"/>
              </a:spcAft>
            </a:pPr>
            <a:endParaRPr lang="en-US"/>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DDCB1D00-1DC2-CAB0-1D1F-C9BCA89ECA5E}"/>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STORMWATER</a:t>
            </a:r>
          </a:p>
        </p:txBody>
      </p:sp>
    </p:spTree>
    <p:extLst>
      <p:ext uri="{BB962C8B-B14F-4D97-AF65-F5344CB8AC3E}">
        <p14:creationId xmlns:p14="http://schemas.microsoft.com/office/powerpoint/2010/main" val="260023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19</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74914" y="1064620"/>
            <a:ext cx="7569554" cy="3874801"/>
          </a:xfrm>
        </p:spPr>
        <p:txBody>
          <a:bodyPr vert="horz" lIns="91440" tIns="45720" rIns="91440" bIns="45720" rtlCol="0" anchor="t">
            <a:normAutofit fontScale="40000" lnSpcReduction="20000"/>
          </a:bodyPr>
          <a:lstStyle/>
          <a:p>
            <a:pPr marL="342900" lvl="1" indent="-342900" fontAlgn="base">
              <a:lnSpc>
                <a:spcPct val="99365"/>
              </a:lnSpc>
              <a:spcBef>
                <a:spcPts val="600"/>
              </a:spcBef>
              <a:spcAft>
                <a:spcPts val="600"/>
              </a:spcAft>
              <a:buSzPts val="1000"/>
            </a:pPr>
            <a:r>
              <a:rPr lang="en-NZ" sz="5000">
                <a:solidFill>
                  <a:srgbClr val="000000"/>
                </a:solidFill>
                <a:latin typeface="Calibri" panose="020F0502020204030204" pitchFamily="34" charset="0"/>
                <a:cs typeface="Calibri" panose="020F0502020204030204" pitchFamily="34" charset="0"/>
              </a:rPr>
              <a:t>Diverging views with respect to permitted activity rules </a:t>
            </a:r>
            <a:endParaRPr lang="en-NZ" sz="5000">
              <a:latin typeface="Source Sans Pro"/>
              <a:ea typeface="Source Sans Pro"/>
              <a:cs typeface="Times New Roman"/>
            </a:endParaRPr>
          </a:p>
          <a:p>
            <a:pPr marL="485925" lvl="2" indent="-342900" fontAlgn="base">
              <a:lnSpc>
                <a:spcPct val="99365"/>
              </a:lnSpc>
              <a:spcBef>
                <a:spcPts val="600"/>
              </a:spcBef>
              <a:spcAft>
                <a:spcPts val="600"/>
              </a:spcAft>
            </a:pPr>
            <a:r>
              <a:rPr lang="en-NZ" sz="4000">
                <a:latin typeface="Source Sans Pro"/>
                <a:ea typeface="Source Sans Pro"/>
                <a:cs typeface="Times New Roman"/>
              </a:rPr>
              <a:t>Some consider rules are generally acceptable, except </a:t>
            </a:r>
          </a:p>
          <a:p>
            <a:pPr marL="629925" lvl="3" indent="-342900" fontAlgn="base">
              <a:lnSpc>
                <a:spcPct val="99365"/>
              </a:lnSpc>
              <a:spcBef>
                <a:spcPts val="600"/>
              </a:spcBef>
              <a:spcAft>
                <a:spcPts val="600"/>
              </a:spcAft>
              <a:buSzPts val="1000"/>
            </a:pPr>
            <a:r>
              <a:rPr lang="en-NZ" sz="3400">
                <a:latin typeface="Source Sans Pro"/>
                <a:ea typeface="Source Sans Pro"/>
                <a:cs typeface="Times New Roman"/>
              </a:rPr>
              <a:t>restrictions on intensification, </a:t>
            </a:r>
          </a:p>
          <a:p>
            <a:pPr marL="629925" lvl="3" indent="-342900" fontAlgn="base">
              <a:lnSpc>
                <a:spcPct val="99365"/>
              </a:lnSpc>
              <a:spcBef>
                <a:spcPts val="600"/>
              </a:spcBef>
              <a:spcAft>
                <a:spcPts val="600"/>
              </a:spcAft>
              <a:buSzPts val="1000"/>
            </a:pPr>
            <a:r>
              <a:rPr lang="en-NZ" sz="3400">
                <a:latin typeface="Source Sans Pro"/>
                <a:ea typeface="Source Sans Pro"/>
                <a:cs typeface="Times New Roman"/>
              </a:rPr>
              <a:t>including “mob stocked sheep” in the stock exclusion rule, </a:t>
            </a:r>
          </a:p>
          <a:p>
            <a:pPr marL="629925" lvl="3" indent="-342900" fontAlgn="base">
              <a:lnSpc>
                <a:spcPct val="99365"/>
              </a:lnSpc>
              <a:spcBef>
                <a:spcPts val="600"/>
              </a:spcBef>
              <a:spcAft>
                <a:spcPts val="600"/>
              </a:spcAft>
              <a:buSzPts val="1000"/>
            </a:pPr>
            <a:r>
              <a:rPr lang="en-NZ" sz="3400">
                <a:latin typeface="Source Sans Pro"/>
                <a:ea typeface="Source Sans Pro"/>
                <a:cs typeface="Times New Roman"/>
              </a:rPr>
              <a:t>there should be more reliance on Freshwater Farm Plans (FWFP). </a:t>
            </a:r>
          </a:p>
          <a:p>
            <a:pPr marL="485925" lvl="2" indent="-342900" fontAlgn="base">
              <a:lnSpc>
                <a:spcPct val="99365"/>
              </a:lnSpc>
              <a:spcBef>
                <a:spcPts val="600"/>
              </a:spcBef>
              <a:spcAft>
                <a:spcPts val="600"/>
              </a:spcAft>
            </a:pPr>
            <a:r>
              <a:rPr lang="en-NZ" sz="4000">
                <a:latin typeface="Source Sans Pro"/>
                <a:ea typeface="Source Sans Pro"/>
                <a:cs typeface="Times New Roman"/>
              </a:rPr>
              <a:t>Some consider LWRP not stringent enough to prevent degradation / achieve TAS </a:t>
            </a:r>
          </a:p>
          <a:p>
            <a:pPr marL="629925" lvl="3" indent="-342900" fontAlgn="base">
              <a:lnSpc>
                <a:spcPct val="99365"/>
              </a:lnSpc>
              <a:spcBef>
                <a:spcPts val="600"/>
              </a:spcBef>
              <a:spcAft>
                <a:spcPts val="600"/>
              </a:spcAft>
              <a:buSzPts val="1000"/>
            </a:pPr>
            <a:r>
              <a:rPr lang="en-NZ" sz="3600">
                <a:latin typeface="Source Sans Pro"/>
                <a:ea typeface="Source Sans Pro"/>
                <a:cs typeface="Times New Roman"/>
              </a:rPr>
              <a:t>too many permitted activity rules will not manage cumulative effects, </a:t>
            </a:r>
          </a:p>
          <a:p>
            <a:pPr marL="629925" lvl="3" indent="-342900" fontAlgn="base">
              <a:lnSpc>
                <a:spcPct val="99365"/>
              </a:lnSpc>
              <a:spcBef>
                <a:spcPts val="600"/>
              </a:spcBef>
              <a:spcAft>
                <a:spcPts val="600"/>
              </a:spcAft>
              <a:buSzPts val="1000"/>
            </a:pPr>
            <a:r>
              <a:rPr lang="en-NZ" sz="3600">
                <a:latin typeface="Source Sans Pro"/>
                <a:ea typeface="Source Sans Pro"/>
                <a:cs typeface="Times New Roman"/>
              </a:rPr>
              <a:t>the use of FWFP in lieu of requiring consent is not appropriate in degraded catchments, </a:t>
            </a:r>
          </a:p>
          <a:p>
            <a:pPr marL="629925" lvl="3" indent="-342900" fontAlgn="base">
              <a:lnSpc>
                <a:spcPct val="99365"/>
              </a:lnSpc>
              <a:spcBef>
                <a:spcPts val="600"/>
              </a:spcBef>
              <a:spcAft>
                <a:spcPts val="600"/>
              </a:spcAft>
              <a:buSzPts val="1000"/>
            </a:pPr>
            <a:r>
              <a:rPr lang="en-NZ" sz="3600">
                <a:latin typeface="Source Sans Pro"/>
                <a:ea typeface="Source Sans Pro"/>
                <a:cs typeface="Times New Roman"/>
              </a:rPr>
              <a:t>setbacks are inadequate, </a:t>
            </a:r>
          </a:p>
          <a:p>
            <a:pPr marL="629925" lvl="3" indent="-342900" fontAlgn="base">
              <a:lnSpc>
                <a:spcPct val="99365"/>
              </a:lnSpc>
              <a:spcBef>
                <a:spcPts val="600"/>
              </a:spcBef>
              <a:spcAft>
                <a:spcPts val="600"/>
              </a:spcAft>
              <a:buSzPts val="1000"/>
            </a:pPr>
            <a:r>
              <a:rPr lang="en-NZ" sz="3600">
                <a:latin typeface="Source Sans Pro"/>
                <a:ea typeface="Source Sans Pro"/>
                <a:cs typeface="Times New Roman"/>
              </a:rPr>
              <a:t>fertiliser application needs to be more strictly regulated, </a:t>
            </a:r>
          </a:p>
          <a:p>
            <a:pPr marL="629925" lvl="3" indent="-342900" fontAlgn="base">
              <a:lnSpc>
                <a:spcPct val="99365"/>
              </a:lnSpc>
              <a:spcBef>
                <a:spcPts val="600"/>
              </a:spcBef>
              <a:spcAft>
                <a:spcPts val="600"/>
              </a:spcAft>
            </a:pPr>
            <a:r>
              <a:rPr lang="en-NZ" sz="3600">
                <a:latin typeface="Source Sans Pro"/>
                <a:ea typeface="Source Sans Pro"/>
                <a:cs typeface="Times New Roman"/>
              </a:rPr>
              <a:t>there should be limits on intensification of land use.</a:t>
            </a:r>
            <a:endParaRPr lang="en-US" sz="36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6698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err="1">
                <a:solidFill>
                  <a:srgbClr val="0082B4"/>
                </a:solidFill>
                <a:latin typeface="Source Sans Pro" panose="020B0503030403020204" pitchFamily="34" charset="0"/>
                <a:ea typeface="Source Sans Pro" panose="020B0503030403020204" pitchFamily="34" charset="0"/>
                <a:cs typeface="Arial"/>
              </a:rPr>
              <a:t>ey</a:t>
            </a:r>
            <a:r>
              <a:rPr lang="en-NZ" sz="2000">
                <a:solidFill>
                  <a:srgbClr val="0082B4"/>
                </a:solidFill>
                <a:latin typeface="Source Sans Pro" panose="020B0503030403020204" pitchFamily="34" charset="0"/>
                <a:ea typeface="Source Sans Pro" panose="020B0503030403020204" pitchFamily="34" charset="0"/>
                <a:cs typeface="Arial"/>
              </a:rPr>
              <a:t>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74914" y="290661"/>
            <a:ext cx="7133665" cy="379161"/>
          </a:xfrm>
        </p:spPr>
        <p:txBody>
          <a:bodyPr/>
          <a:lstStyle/>
          <a:p>
            <a:r>
              <a:rPr lang="mi-NZ" sz="2800">
                <a:latin typeface="Source Sans Pro" panose="020B0503030403020204" pitchFamily="34" charset="0"/>
                <a:ea typeface="Source Sans Pro" panose="020B0503030403020204" pitchFamily="34" charset="0"/>
                <a:cs typeface="Arial"/>
              </a:rPr>
              <a:t>PRIMARY PRODUCTION - FARMING</a:t>
            </a:r>
          </a:p>
        </p:txBody>
      </p:sp>
    </p:spTree>
    <p:extLst>
      <p:ext uri="{BB962C8B-B14F-4D97-AF65-F5344CB8AC3E}">
        <p14:creationId xmlns:p14="http://schemas.microsoft.com/office/powerpoint/2010/main" val="381920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running through a grassy area&#10;&#10;Description automatically generated">
            <a:extLst>
              <a:ext uri="{FF2B5EF4-FFF2-40B4-BE49-F238E27FC236}">
                <a16:creationId xmlns:a16="http://schemas.microsoft.com/office/drawing/2014/main" id="{91BF56EF-FF87-76D2-FA80-0E03733C42A0}"/>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0"/>
            <a:ext cx="9144000" cy="5143499"/>
          </a:xfrm>
          <a:prstGeom prst="rect">
            <a:avLst/>
          </a:prstGeom>
          <a:gradFill>
            <a:gsLst>
              <a:gs pos="0">
                <a:schemeClr val="accent3">
                  <a:lumMod val="5000"/>
                  <a:lumOff val="95000"/>
                  <a:alpha val="2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5" name="Text Placeholder 4">
            <a:extLst>
              <a:ext uri="{FF2B5EF4-FFF2-40B4-BE49-F238E27FC236}">
                <a16:creationId xmlns:a16="http://schemas.microsoft.com/office/drawing/2014/main" id="{B80CAAF1-B9A8-2536-B890-83A774534FCB}"/>
              </a:ext>
            </a:extLst>
          </p:cNvPr>
          <p:cNvSpPr>
            <a:spLocks noGrp="1"/>
          </p:cNvSpPr>
          <p:nvPr>
            <p:ph type="body" sz="quarter" idx="21"/>
          </p:nvPr>
        </p:nvSpPr>
        <p:spPr>
          <a:xfrm>
            <a:off x="967678" y="724274"/>
            <a:ext cx="6061635" cy="3942471"/>
          </a:xfrm>
          <a:solidFill>
            <a:schemeClr val="tx1">
              <a:alpha val="45000"/>
            </a:schemeClr>
          </a:solidFill>
          <a:effectLst>
            <a:softEdge rad="63500"/>
          </a:effectLst>
        </p:spPr>
        <p:txBody>
          <a:bodyPr vert="horz" lIns="91440" tIns="45720" rIns="91440" bIns="45720" numCol="1" spcCol="180000" rtlCol="0" anchor="t">
            <a:noAutofit/>
          </a:bodyPr>
          <a:lstStyle/>
          <a:p>
            <a:pPr marL="267970">
              <a:lnSpc>
                <a:spcPct val="150000"/>
              </a:lnSpc>
              <a:spcBef>
                <a:spcPts val="600"/>
              </a:spcBef>
            </a:pPr>
            <a:r>
              <a:rPr lang="en-NZ" sz="2000" b="1">
                <a:solidFill>
                  <a:schemeClr val="bg1"/>
                </a:solidFill>
                <a:latin typeface=" Source Sans Pro Semibold"/>
                <a:cs typeface="Arial"/>
              </a:rPr>
              <a:t>AGENDA</a:t>
            </a:r>
            <a:endParaRPr lang="mi-NZ" sz="2000" b="1">
              <a:solidFill>
                <a:schemeClr val="bg1"/>
              </a:solidFill>
              <a:latin typeface=" Source Sans Pro Semibold"/>
            </a:endParaRPr>
          </a:p>
          <a:p>
            <a:pPr marL="267970">
              <a:lnSpc>
                <a:spcPct val="150000"/>
              </a:lnSpc>
            </a:pPr>
            <a:endParaRPr lang="en-NZ" sz="1100" b="1">
              <a:solidFill>
                <a:schemeClr val="bg1"/>
              </a:solidFill>
              <a:latin typeface=" Source Sans Pro Semibold"/>
              <a:cs typeface="Arial"/>
            </a:endParaRPr>
          </a:p>
          <a:p>
            <a:pPr marL="267970">
              <a:lnSpc>
                <a:spcPct val="150000"/>
              </a:lnSpc>
            </a:pPr>
            <a:r>
              <a:rPr lang="en-NZ" sz="2000" b="1" u="sng">
                <a:solidFill>
                  <a:schemeClr val="bg1"/>
                </a:solidFill>
                <a:latin typeface=" Source Sans Pro Semibold"/>
                <a:cs typeface="Arial"/>
              </a:rPr>
              <a:t>PART I</a:t>
            </a:r>
          </a:p>
          <a:p>
            <a:pPr marL="267970">
              <a:lnSpc>
                <a:spcPct val="150000"/>
              </a:lnSpc>
            </a:pPr>
            <a:r>
              <a:rPr lang="en-NZ" sz="2000" b="1">
                <a:solidFill>
                  <a:schemeClr val="bg1"/>
                </a:solidFill>
                <a:latin typeface=" Source Sans Pro Semibold"/>
                <a:cs typeface="Arial"/>
              </a:rPr>
              <a:t>Purpose of today</a:t>
            </a:r>
          </a:p>
          <a:p>
            <a:pPr marL="267970">
              <a:lnSpc>
                <a:spcPct val="150000"/>
              </a:lnSpc>
            </a:pPr>
            <a:r>
              <a:rPr lang="en-NZ" sz="2000" b="1">
                <a:solidFill>
                  <a:schemeClr val="bg1"/>
                </a:solidFill>
                <a:latin typeface=" Source Sans Pro Semibold"/>
                <a:cs typeface="Arial"/>
              </a:rPr>
              <a:t>Recap on process</a:t>
            </a:r>
          </a:p>
          <a:p>
            <a:pPr marL="610870" indent="-342900">
              <a:lnSpc>
                <a:spcPct val="150000"/>
              </a:lnSpc>
              <a:buFont typeface="Arial" panose="020B0604020202020204" pitchFamily="34" charset="0"/>
              <a:buChar char="•"/>
            </a:pPr>
            <a:r>
              <a:rPr lang="en-NZ" sz="2000" b="1">
                <a:solidFill>
                  <a:schemeClr val="bg1"/>
                </a:solidFill>
                <a:latin typeface=" Source Sans Pro Semibold"/>
                <a:cs typeface="Arial"/>
              </a:rPr>
              <a:t>Clause 3 consultation</a:t>
            </a:r>
            <a:endParaRPr lang="en-NZ" sz="2000">
              <a:solidFill>
                <a:schemeClr val="bg1"/>
              </a:solidFill>
              <a:latin typeface=" Source Sans Pro Semibold"/>
            </a:endParaRPr>
          </a:p>
          <a:p>
            <a:pPr marL="610870" indent="-342900">
              <a:lnSpc>
                <a:spcPct val="150000"/>
              </a:lnSpc>
              <a:buChar char="•"/>
            </a:pPr>
            <a:r>
              <a:rPr lang="en-NZ" sz="2000" b="1">
                <a:solidFill>
                  <a:schemeClr val="bg1"/>
                </a:solidFill>
                <a:latin typeface=" Source Sans Pro Semibold"/>
                <a:cs typeface="Arial"/>
              </a:rPr>
              <a:t>Internal review</a:t>
            </a:r>
            <a:endParaRPr lang="en-NZ" sz="2000" b="1">
              <a:solidFill>
                <a:schemeClr val="bg1"/>
              </a:solidFill>
              <a:latin typeface=" Source Sans Pro Semibold"/>
            </a:endParaRPr>
          </a:p>
          <a:p>
            <a:pPr marL="267970">
              <a:lnSpc>
                <a:spcPct val="150000"/>
              </a:lnSpc>
            </a:pPr>
            <a:endParaRPr lang="en-NZ" sz="2000" b="1">
              <a:solidFill>
                <a:srgbClr val="000000"/>
              </a:solidFill>
              <a:latin typeface="Arial"/>
            </a:endParaRPr>
          </a:p>
          <a:p>
            <a:pPr marL="342900" indent="-342900" fontAlgn="base">
              <a:lnSpc>
                <a:spcPct val="84876"/>
              </a:lnSpc>
              <a:buFont typeface="Arial" panose="020B0603020102020204"/>
              <a:buChar char="•"/>
            </a:pPr>
            <a:endParaRPr lang="en-NZ" sz="1800">
              <a:solidFill>
                <a:srgbClr val="000000"/>
              </a:solidFill>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4B80160-1CAB-0165-59AC-6CA09C199199}"/>
              </a:ext>
            </a:extLst>
          </p:cNvPr>
          <p:cNvSpPr>
            <a:spLocks noGrp="1"/>
          </p:cNvSpPr>
          <p:nvPr>
            <p:ph type="sldNum" sz="quarter" idx="4"/>
          </p:nvPr>
        </p:nvSpPr>
        <p:spPr/>
        <p:txBody>
          <a:bodyPr/>
          <a:lstStyle/>
          <a:p>
            <a:fld id="{9445717F-2858-4043-A9CA-B2273EB60975}" type="slidenum">
              <a:rPr lang="en-US" smtClean="0"/>
              <a:pPr/>
              <a:t>2</a:t>
            </a:fld>
            <a:endParaRPr lang="en-US"/>
          </a:p>
        </p:txBody>
      </p:sp>
    </p:spTree>
    <p:extLst>
      <p:ext uri="{BB962C8B-B14F-4D97-AF65-F5344CB8AC3E}">
        <p14:creationId xmlns:p14="http://schemas.microsoft.com/office/powerpoint/2010/main" val="136298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20</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74913" y="1064620"/>
            <a:ext cx="7718237" cy="3874801"/>
          </a:xfrm>
        </p:spPr>
        <p:txBody>
          <a:bodyPr vert="horz" lIns="91440" tIns="45720" rIns="91440" bIns="45720" rtlCol="0" anchor="t">
            <a:normAutofit fontScale="85000" lnSpcReduction="20000"/>
          </a:bodyPr>
          <a:lstStyle/>
          <a:p>
            <a:pPr marL="342900" lvl="1" indent="-342900" fontAlgn="base">
              <a:lnSpc>
                <a:spcPct val="99365"/>
              </a:lnSpc>
              <a:spcBef>
                <a:spcPts val="600"/>
              </a:spcBef>
              <a:spcAft>
                <a:spcPts val="600"/>
              </a:spcAft>
              <a:buSzPts val="1000"/>
            </a:pPr>
            <a:r>
              <a:rPr lang="en-NZ" sz="2200">
                <a:solidFill>
                  <a:srgbClr val="000000"/>
                </a:solidFill>
                <a:latin typeface="Calibri" panose="020F0502020204030204" pitchFamily="34" charset="0"/>
                <a:cs typeface="Calibri" panose="020F0502020204030204" pitchFamily="34" charset="0"/>
              </a:rPr>
              <a:t>Diverging views with respect to cultivation &amp; dairy/dairy support</a:t>
            </a:r>
            <a:endParaRPr lang="en-NZ" sz="2200">
              <a:latin typeface="Calibri" panose="020F0502020204030204" pitchFamily="34" charset="0"/>
              <a:ea typeface="Source Sans Pro"/>
              <a:cs typeface="Calibri" panose="020F0502020204030204" pitchFamily="34" charset="0"/>
            </a:endParaRPr>
          </a:p>
          <a:p>
            <a:pPr marL="485925" lvl="2" indent="-342900" fontAlgn="base">
              <a:lnSpc>
                <a:spcPct val="99365"/>
              </a:lnSpc>
              <a:spcBef>
                <a:spcPts val="600"/>
              </a:spcBef>
              <a:spcAft>
                <a:spcPts val="600"/>
              </a:spcAft>
            </a:pPr>
            <a:r>
              <a:rPr lang="en-NZ" sz="2100">
                <a:latin typeface="Source Sans Pro"/>
                <a:ea typeface="Source Sans Pro"/>
                <a:cs typeface="Times New Roman"/>
              </a:rPr>
              <a:t>Some oppose:</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requiring dairy farmers to gain a land use consent,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the use of input controls or intensity thresholds such as stocking rate,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restrictions on cultivation,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restricting limiting the area of land for dairy support. </a:t>
            </a:r>
          </a:p>
          <a:p>
            <a:pPr marL="485925" lvl="2" indent="-342900" fontAlgn="base">
              <a:lnSpc>
                <a:spcPct val="99365"/>
              </a:lnSpc>
              <a:spcBef>
                <a:spcPts val="600"/>
              </a:spcBef>
              <a:spcAft>
                <a:spcPts val="600"/>
              </a:spcAft>
            </a:pPr>
            <a:r>
              <a:rPr lang="en-NZ" sz="2100">
                <a:latin typeface="Source Sans Pro"/>
                <a:ea typeface="Source Sans Pro"/>
                <a:cs typeface="Times New Roman"/>
              </a:rPr>
              <a:t>Some support: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proactively managing farming intensity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input controls such as stock numbers, fertiliser use and limits on land use,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larger setbacks </a:t>
            </a:r>
          </a:p>
          <a:p>
            <a:pPr marL="629925" lvl="3" indent="-342900" fontAlgn="base">
              <a:lnSpc>
                <a:spcPct val="99365"/>
              </a:lnSpc>
              <a:spcBef>
                <a:spcPts val="600"/>
              </a:spcBef>
              <a:spcAft>
                <a:spcPts val="600"/>
              </a:spcAft>
              <a:buSzPts val="1000"/>
            </a:pPr>
            <a:r>
              <a:rPr lang="en-NZ" sz="1900">
                <a:latin typeface="Source Sans Pro"/>
                <a:ea typeface="Source Sans Pro"/>
                <a:cs typeface="Times New Roman"/>
              </a:rPr>
              <a:t>having more stringent regulation than NES-F. </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6698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err="1">
                <a:solidFill>
                  <a:srgbClr val="0082B4"/>
                </a:solidFill>
                <a:latin typeface="Source Sans Pro" panose="020B0503030403020204" pitchFamily="34" charset="0"/>
                <a:ea typeface="Source Sans Pro" panose="020B0503030403020204" pitchFamily="34" charset="0"/>
                <a:cs typeface="Arial"/>
              </a:rPr>
              <a:t>ey</a:t>
            </a:r>
            <a:r>
              <a:rPr lang="en-NZ" sz="2000">
                <a:solidFill>
                  <a:srgbClr val="0082B4"/>
                </a:solidFill>
                <a:latin typeface="Source Sans Pro" panose="020B0503030403020204" pitchFamily="34" charset="0"/>
                <a:ea typeface="Source Sans Pro" panose="020B0503030403020204" pitchFamily="34" charset="0"/>
                <a:cs typeface="Arial"/>
              </a:rPr>
              <a:t>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74914" y="290661"/>
            <a:ext cx="7133665" cy="379161"/>
          </a:xfrm>
        </p:spPr>
        <p:txBody>
          <a:bodyPr/>
          <a:lstStyle/>
          <a:p>
            <a:r>
              <a:rPr lang="mi-NZ" sz="2800">
                <a:latin typeface="Source Sans Pro" panose="020B0503030403020204" pitchFamily="34" charset="0"/>
                <a:ea typeface="Source Sans Pro" panose="020B0503030403020204" pitchFamily="34" charset="0"/>
                <a:cs typeface="Arial"/>
              </a:rPr>
              <a:t>PRIMARY PRODUCTION - FARMING</a:t>
            </a:r>
          </a:p>
        </p:txBody>
      </p:sp>
    </p:spTree>
    <p:extLst>
      <p:ext uri="{BB962C8B-B14F-4D97-AF65-F5344CB8AC3E}">
        <p14:creationId xmlns:p14="http://schemas.microsoft.com/office/powerpoint/2010/main" val="27806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21</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74913" y="1064620"/>
            <a:ext cx="7718237" cy="3874801"/>
          </a:xfrm>
        </p:spPr>
        <p:txBody>
          <a:bodyPr vert="horz" lIns="91440" tIns="45720" rIns="91440" bIns="45720" rtlCol="0" anchor="t">
            <a:normAutofit/>
          </a:bodyPr>
          <a:lstStyle/>
          <a:p>
            <a:pPr marL="342900" lvl="1" indent="-342900" fontAlgn="base">
              <a:lnSpc>
                <a:spcPct val="99365"/>
              </a:lnSpc>
              <a:spcBef>
                <a:spcPts val="600"/>
              </a:spcBef>
              <a:spcAft>
                <a:spcPts val="600"/>
              </a:spcAft>
              <a:buSzPts val="1000"/>
            </a:pPr>
            <a:r>
              <a:rPr lang="en-NZ" sz="2000">
                <a:solidFill>
                  <a:srgbClr val="000000"/>
                </a:solidFill>
                <a:latin typeface="Calibri" panose="020F0502020204030204" pitchFamily="34" charset="0"/>
                <a:cs typeface="Calibri" panose="020F0502020204030204" pitchFamily="34" charset="0"/>
              </a:rPr>
              <a:t>General support for use of FWFPs as a tool in the LWRP.   </a:t>
            </a:r>
          </a:p>
          <a:p>
            <a:pPr marL="342900" lvl="1" indent="-342900" fontAlgn="base">
              <a:lnSpc>
                <a:spcPct val="99365"/>
              </a:lnSpc>
              <a:spcBef>
                <a:spcPts val="600"/>
              </a:spcBef>
              <a:spcAft>
                <a:spcPts val="600"/>
              </a:spcAft>
              <a:buSzPts val="1000"/>
            </a:pPr>
            <a:r>
              <a:rPr lang="en-NZ" sz="2000">
                <a:solidFill>
                  <a:srgbClr val="000000"/>
                </a:solidFill>
                <a:latin typeface="Calibri" panose="020F0502020204030204" pitchFamily="34" charset="0"/>
                <a:cs typeface="Calibri" panose="020F0502020204030204" pitchFamily="34" charset="0"/>
              </a:rPr>
              <a:t>Diverging views with respect to degree of reliance on FWFPs</a:t>
            </a:r>
          </a:p>
          <a:p>
            <a:pPr marL="485925" lvl="2" indent="-342900" fontAlgn="base">
              <a:lnSpc>
                <a:spcPct val="79365"/>
              </a:lnSpc>
              <a:spcBef>
                <a:spcPts val="600"/>
              </a:spcBef>
              <a:spcAft>
                <a:spcPts val="600"/>
              </a:spcAft>
            </a:pPr>
            <a:r>
              <a:rPr lang="en-NZ" sz="1800">
                <a:latin typeface="Source Sans Pro"/>
                <a:ea typeface="Source Sans Pro"/>
                <a:cs typeface="Times New Roman"/>
              </a:rPr>
              <a:t>Some seek more reliance on FWFPs</a:t>
            </a:r>
          </a:p>
          <a:p>
            <a:pPr marL="485925" lvl="2" indent="-342900" fontAlgn="base">
              <a:lnSpc>
                <a:spcPct val="79365"/>
              </a:lnSpc>
              <a:spcBef>
                <a:spcPts val="600"/>
              </a:spcBef>
              <a:spcAft>
                <a:spcPts val="600"/>
              </a:spcAft>
            </a:pPr>
            <a:r>
              <a:rPr lang="en-NZ" sz="1800">
                <a:latin typeface="Source Sans Pro"/>
                <a:ea typeface="Source Sans Pro"/>
                <a:cs typeface="Times New Roman"/>
              </a:rPr>
              <a:t>Some consider FWFPs are being relied on too much (as alternative to resource consent) </a:t>
            </a:r>
          </a:p>
          <a:p>
            <a:pPr marL="342900" lvl="1" indent="-342900" fontAlgn="base">
              <a:lnSpc>
                <a:spcPct val="99365"/>
              </a:lnSpc>
              <a:spcBef>
                <a:spcPts val="600"/>
              </a:spcBef>
              <a:spcAft>
                <a:spcPts val="600"/>
              </a:spcAft>
              <a:buSzPts val="1000"/>
            </a:pPr>
            <a:r>
              <a:rPr lang="en-NZ" sz="2000">
                <a:solidFill>
                  <a:srgbClr val="000000"/>
                </a:solidFill>
                <a:latin typeface="Calibri" panose="020F0502020204030204" pitchFamily="34" charset="0"/>
                <a:cs typeface="Calibri" panose="020F0502020204030204" pitchFamily="34" charset="0"/>
              </a:rPr>
              <a:t>Some opposition to </a:t>
            </a:r>
          </a:p>
          <a:p>
            <a:pPr marL="485925" lvl="2" indent="-342900" fontAlgn="base">
              <a:lnSpc>
                <a:spcPct val="79365"/>
              </a:lnSpc>
              <a:spcBef>
                <a:spcPts val="600"/>
              </a:spcBef>
              <a:spcAft>
                <a:spcPts val="600"/>
              </a:spcAft>
              <a:buSzPts val="1000"/>
            </a:pPr>
            <a:r>
              <a:rPr lang="en-NZ" sz="1800">
                <a:latin typeface="Source Sans Pro"/>
                <a:ea typeface="Source Sans Pro"/>
                <a:cs typeface="Times New Roman"/>
              </a:rPr>
              <a:t>Requirement to address additional matters in FWFPs and </a:t>
            </a:r>
          </a:p>
          <a:p>
            <a:pPr marL="485925" lvl="2" indent="-342900" fontAlgn="base">
              <a:lnSpc>
                <a:spcPct val="79365"/>
              </a:lnSpc>
              <a:spcBef>
                <a:spcPts val="600"/>
              </a:spcBef>
              <a:spcAft>
                <a:spcPts val="600"/>
              </a:spcAft>
              <a:buSzPts val="1000"/>
            </a:pPr>
            <a:r>
              <a:rPr lang="en-NZ" sz="1800">
                <a:latin typeface="Source Sans Pro"/>
                <a:ea typeface="Source Sans Pro"/>
                <a:cs typeface="Times New Roman"/>
              </a:rPr>
              <a:t>Information requirements  </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6698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err="1">
                <a:solidFill>
                  <a:srgbClr val="0082B4"/>
                </a:solidFill>
                <a:latin typeface="Source Sans Pro" panose="020B0503030403020204" pitchFamily="34" charset="0"/>
                <a:ea typeface="Source Sans Pro" panose="020B0503030403020204" pitchFamily="34" charset="0"/>
                <a:cs typeface="Arial"/>
              </a:rPr>
              <a:t>ey</a:t>
            </a:r>
            <a:r>
              <a:rPr lang="en-NZ" sz="2000">
                <a:solidFill>
                  <a:srgbClr val="0082B4"/>
                </a:solidFill>
                <a:latin typeface="Source Sans Pro" panose="020B0503030403020204" pitchFamily="34" charset="0"/>
                <a:ea typeface="Source Sans Pro" panose="020B0503030403020204" pitchFamily="34" charset="0"/>
                <a:cs typeface="Arial"/>
              </a:rPr>
              <a:t>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74914" y="290661"/>
            <a:ext cx="7133665" cy="379161"/>
          </a:xfrm>
        </p:spPr>
        <p:txBody>
          <a:bodyPr/>
          <a:lstStyle/>
          <a:p>
            <a:r>
              <a:rPr lang="mi-NZ" sz="2800">
                <a:latin typeface="Source Sans Pro" panose="020B0503030403020204" pitchFamily="34" charset="0"/>
                <a:ea typeface="Source Sans Pro" panose="020B0503030403020204" pitchFamily="34" charset="0"/>
                <a:cs typeface="Arial"/>
              </a:rPr>
              <a:t>PRIMARY PRODUCTION - FARMING</a:t>
            </a:r>
          </a:p>
        </p:txBody>
      </p:sp>
    </p:spTree>
    <p:extLst>
      <p:ext uri="{BB962C8B-B14F-4D97-AF65-F5344CB8AC3E}">
        <p14:creationId xmlns:p14="http://schemas.microsoft.com/office/powerpoint/2010/main" val="322842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22</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fontAlgn="base">
              <a:lnSpc>
                <a:spcPct val="79365"/>
              </a:lnSpc>
              <a:spcBef>
                <a:spcPts val="600"/>
              </a:spcBef>
              <a:spcAft>
                <a:spcPts val="600"/>
              </a:spcAft>
              <a:buSzPts val="1000"/>
            </a:pPr>
            <a:r>
              <a:rPr lang="en-NZ" sz="2200">
                <a:solidFill>
                  <a:srgbClr val="000000"/>
                </a:solidFill>
                <a:latin typeface="Calibri" panose="020F0502020204030204" pitchFamily="34" charset="0"/>
                <a:cs typeface="Calibri" panose="020F0502020204030204" pitchFamily="34" charset="0"/>
              </a:rPr>
              <a:t>Diverging views on LWRP framework</a:t>
            </a:r>
          </a:p>
          <a:p>
            <a:pPr marL="485925" lvl="2" indent="-342900" fontAlgn="base">
              <a:lnSpc>
                <a:spcPct val="79365"/>
              </a:lnSpc>
              <a:spcBef>
                <a:spcPts val="600"/>
              </a:spcBef>
              <a:spcAft>
                <a:spcPts val="600"/>
              </a:spcAft>
              <a:buSzPts val="1000"/>
            </a:pPr>
            <a:r>
              <a:rPr lang="en-NZ" sz="1600">
                <a:latin typeface="Source Sans Pro"/>
                <a:ea typeface="Source Sans Pro"/>
                <a:cs typeface="Times New Roman"/>
              </a:rPr>
              <a:t>Some consider policies and rules are unnecessary and ORC should rely on the NES-F and Stock Exclusion Regulations </a:t>
            </a:r>
          </a:p>
          <a:p>
            <a:pPr marL="485925" lvl="2" indent="-342900" fontAlgn="base">
              <a:lnSpc>
                <a:spcPct val="79365"/>
              </a:lnSpc>
              <a:spcBef>
                <a:spcPts val="600"/>
              </a:spcBef>
              <a:spcAft>
                <a:spcPts val="600"/>
              </a:spcAft>
            </a:pPr>
            <a:r>
              <a:rPr lang="en-NZ" sz="1600">
                <a:latin typeface="Source Sans Pro"/>
                <a:ea typeface="Source Sans Pro"/>
                <a:cs typeface="Times New Roman"/>
              </a:rPr>
              <a:t>Some consider LWRP provisions are not stringent enough to prevent loss of wetlands (extend NES-F and LWRP policies and rules to protect all wetlands. </a:t>
            </a:r>
          </a:p>
          <a:p>
            <a:pPr marL="342900" lvl="1" indent="-342900" fontAlgn="base">
              <a:lnSpc>
                <a:spcPct val="79365"/>
              </a:lnSpc>
              <a:spcBef>
                <a:spcPts val="600"/>
              </a:spcBef>
              <a:spcAft>
                <a:spcPts val="600"/>
              </a:spcAft>
              <a:buSzPts val="1000"/>
            </a:pPr>
            <a:r>
              <a:rPr lang="en-NZ" sz="2000">
                <a:solidFill>
                  <a:srgbClr val="000000"/>
                </a:solidFill>
                <a:latin typeface="Calibri" panose="020F0502020204030204" pitchFamily="34" charset="0"/>
                <a:cs typeface="Calibri" panose="020F0502020204030204" pitchFamily="34" charset="0"/>
              </a:rPr>
              <a:t>Gap in the protection of natural inland wetlands from damage through vehicle access. </a:t>
            </a:r>
          </a:p>
          <a:p>
            <a:pPr marL="342900" lvl="1" indent="-342900" fontAlgn="base">
              <a:lnSpc>
                <a:spcPct val="79365"/>
              </a:lnSpc>
              <a:spcBef>
                <a:spcPts val="600"/>
              </a:spcBef>
              <a:spcAft>
                <a:spcPts val="600"/>
              </a:spcAft>
              <a:buSzPts val="1000"/>
            </a:pPr>
            <a:r>
              <a:rPr lang="en-NZ" sz="2000">
                <a:solidFill>
                  <a:srgbClr val="000000"/>
                </a:solidFill>
                <a:latin typeface="Calibri" panose="020F0502020204030204" pitchFamily="34" charset="0"/>
                <a:cs typeface="Calibri" panose="020F0502020204030204" pitchFamily="34" charset="0"/>
              </a:rPr>
              <a:t>On-the-ground uncertainty about what a ‘natural wetland’ and a ‘natural inland wetland’ is. </a:t>
            </a:r>
            <a:endParaRPr lang="en-US" sz="2000">
              <a:solidFill>
                <a:srgbClr val="00000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WETLANDS</a:t>
            </a:r>
          </a:p>
        </p:txBody>
      </p:sp>
    </p:spTree>
    <p:extLst>
      <p:ext uri="{BB962C8B-B14F-4D97-AF65-F5344CB8AC3E}">
        <p14:creationId xmlns:p14="http://schemas.microsoft.com/office/powerpoint/2010/main" val="358918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23</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755956" y="1396144"/>
            <a:ext cx="7199324" cy="3338436"/>
          </a:xfrm>
        </p:spPr>
        <p:txBody>
          <a:bodyPr vert="horz" lIns="91440" tIns="45720" rIns="91440" bIns="45720" rtlCol="0" anchor="t">
            <a:normAutofit/>
          </a:bodyPr>
          <a:lstStyle/>
          <a:p>
            <a:pPr marL="342900" lvl="1" indent="-342900">
              <a:lnSpc>
                <a:spcPct val="79365"/>
              </a:lnSpc>
              <a:spcBef>
                <a:spcPts val="600"/>
              </a:spcBef>
              <a:spcAft>
                <a:spcPts val="600"/>
              </a:spcAft>
            </a:pPr>
            <a:r>
              <a:rPr lang="en-US" sz="2000">
                <a:latin typeface="Calibri" panose="020F0502020204030204" pitchFamily="34" charset="0"/>
                <a:cs typeface="Calibri" panose="020F0502020204030204" pitchFamily="34" charset="0"/>
              </a:rPr>
              <a:t>Vehicle access to natural inland wetlands</a:t>
            </a:r>
          </a:p>
          <a:p>
            <a:pPr marL="485925" lvl="2" indent="-342900" fontAlgn="base">
              <a:lnSpc>
                <a:spcPct val="79365"/>
              </a:lnSpc>
              <a:spcBef>
                <a:spcPts val="600"/>
              </a:spcBef>
              <a:spcAft>
                <a:spcPts val="600"/>
              </a:spcAft>
              <a:buSzPts val="1000"/>
              <a:tabLst>
                <a:tab pos="346710" algn="l"/>
              </a:tabLst>
            </a:pPr>
            <a:r>
              <a:rPr lang="en-NZ" sz="1800" b="1">
                <a:latin typeface="Source Sans Pro"/>
                <a:ea typeface="Source Sans Pro"/>
                <a:cs typeface="Times New Roman"/>
              </a:rPr>
              <a:t>Option 1</a:t>
            </a:r>
            <a:r>
              <a:rPr lang="en-NZ" sz="1800">
                <a:latin typeface="Source Sans Pro"/>
                <a:ea typeface="Source Sans Pro"/>
                <a:cs typeface="Times New Roman"/>
              </a:rPr>
              <a:t>: Add vehicle access controls, similar to controls for riverbeds</a:t>
            </a:r>
          </a:p>
          <a:p>
            <a:pPr marL="485925" lvl="2" indent="-342900" fontAlgn="base">
              <a:lnSpc>
                <a:spcPct val="79365"/>
              </a:lnSpc>
              <a:spcBef>
                <a:spcPts val="600"/>
              </a:spcBef>
              <a:spcAft>
                <a:spcPts val="600"/>
              </a:spcAft>
              <a:buSzPts val="1000"/>
              <a:tabLst>
                <a:tab pos="346710" algn="l"/>
              </a:tabLst>
            </a:pPr>
            <a:r>
              <a:rPr lang="en-NZ" sz="1800" b="1">
                <a:latin typeface="Source Sans Pro"/>
                <a:ea typeface="Source Sans Pro"/>
                <a:cs typeface="Times New Roman"/>
              </a:rPr>
              <a:t>Option 2</a:t>
            </a:r>
            <a:r>
              <a:rPr lang="en-NZ" sz="1800">
                <a:latin typeface="Source Sans Pro"/>
                <a:ea typeface="Source Sans Pro"/>
                <a:cs typeface="Times New Roman"/>
              </a:rPr>
              <a:t>:  Maintain current situation of no vehicle access controls. </a:t>
            </a:r>
            <a:endParaRPr lang="en-US" sz="1800">
              <a:latin typeface="Source Sans Pro"/>
              <a:ea typeface="Source Sans Pro"/>
              <a:cs typeface="Times New Roman"/>
            </a:endParaRPr>
          </a:p>
          <a:p>
            <a:pPr marL="342900" lvl="1" indent="-342900" fontAlgn="base">
              <a:lnSpc>
                <a:spcPct val="79365"/>
              </a:lnSpc>
              <a:spcBef>
                <a:spcPts val="600"/>
              </a:spcBef>
              <a:spcAft>
                <a:spcPts val="600"/>
              </a:spcAft>
              <a:buSzPts val="1000"/>
            </a:pPr>
            <a:r>
              <a:rPr lang="en-NZ" sz="2000">
                <a:latin typeface="Calibri" panose="020F0502020204030204" pitchFamily="34" charset="0"/>
                <a:cs typeface="Calibri" panose="020F0502020204030204" pitchFamily="34" charset="0"/>
              </a:rPr>
              <a:t>Provide on-the-ground-certainty on extent of wetlands</a:t>
            </a:r>
          </a:p>
          <a:p>
            <a:pPr marL="485925" lvl="2" indent="-342900" fontAlgn="base">
              <a:lnSpc>
                <a:spcPct val="79365"/>
              </a:lnSpc>
              <a:spcBef>
                <a:spcPts val="600"/>
              </a:spcBef>
              <a:spcAft>
                <a:spcPts val="600"/>
              </a:spcAft>
              <a:buSzPts val="1000"/>
              <a:tabLst>
                <a:tab pos="346710" algn="l"/>
              </a:tabLst>
            </a:pPr>
            <a:r>
              <a:rPr lang="en-NZ" sz="1800" b="1">
                <a:latin typeface="Source Sans Pro"/>
                <a:ea typeface="Source Sans Pro"/>
                <a:cs typeface="Times New Roman"/>
              </a:rPr>
              <a:t>Option 1 </a:t>
            </a:r>
            <a:r>
              <a:rPr lang="en-NZ" sz="1800">
                <a:latin typeface="Source Sans Pro"/>
                <a:ea typeface="Source Sans Pro"/>
                <a:cs typeface="Times New Roman"/>
              </a:rPr>
              <a:t>Add the mapping of wetlands that Council holds into the LWRP </a:t>
            </a:r>
          </a:p>
          <a:p>
            <a:pPr marL="446088" lvl="2" indent="0" fontAlgn="base">
              <a:lnSpc>
                <a:spcPct val="79365"/>
              </a:lnSpc>
              <a:spcBef>
                <a:spcPts val="600"/>
              </a:spcBef>
              <a:spcAft>
                <a:spcPts val="600"/>
              </a:spcAft>
              <a:buSzPts val="1000"/>
              <a:buNone/>
              <a:tabLst>
                <a:tab pos="346710" algn="l"/>
              </a:tabLst>
            </a:pPr>
            <a:r>
              <a:rPr lang="en-NZ" sz="1800">
                <a:latin typeface="Source Sans Pro"/>
                <a:ea typeface="Source Sans Pro"/>
                <a:cs typeface="Times New Roman"/>
              </a:rPr>
              <a:t>(but note in LWRP that these are not the only wetlands that the NES-F, and LWRP policies and rules apply to)</a:t>
            </a:r>
          </a:p>
          <a:p>
            <a:pPr marL="485925" lvl="2" indent="-342900" fontAlgn="base">
              <a:lnSpc>
                <a:spcPct val="79365"/>
              </a:lnSpc>
              <a:spcBef>
                <a:spcPts val="600"/>
              </a:spcBef>
              <a:spcAft>
                <a:spcPts val="600"/>
              </a:spcAft>
              <a:buSzPts val="1000"/>
              <a:tabLst>
                <a:tab pos="346710" algn="l"/>
              </a:tabLst>
            </a:pPr>
            <a:r>
              <a:rPr lang="en-NZ" sz="1800" b="1">
                <a:latin typeface="Source Sans Pro"/>
                <a:ea typeface="Source Sans Pro"/>
                <a:cs typeface="Times New Roman"/>
              </a:rPr>
              <a:t>Option 2 </a:t>
            </a:r>
            <a:r>
              <a:rPr lang="en-NZ" sz="1800">
                <a:latin typeface="Source Sans Pro"/>
                <a:ea typeface="Source Sans Pro"/>
                <a:cs typeface="Times New Roman"/>
              </a:rPr>
              <a:t>Maintain status-quo of definitions without mapping. </a:t>
            </a:r>
            <a:endParaRPr lang="en-US" sz="18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DDCB1D00-1DC2-CAB0-1D1F-C9BCA89ECA5E}"/>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WETLANDS</a:t>
            </a:r>
          </a:p>
        </p:txBody>
      </p:sp>
    </p:spTree>
    <p:extLst>
      <p:ext uri="{BB962C8B-B14F-4D97-AF65-F5344CB8AC3E}">
        <p14:creationId xmlns:p14="http://schemas.microsoft.com/office/powerpoint/2010/main" val="45273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24</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fontAlgn="base">
              <a:lnSpc>
                <a:spcPct val="79365"/>
              </a:lnSpc>
              <a:spcBef>
                <a:spcPts val="600"/>
              </a:spcBef>
              <a:spcAft>
                <a:spcPts val="600"/>
              </a:spcAft>
              <a:buSzPts val="1000"/>
            </a:pPr>
            <a:r>
              <a:rPr lang="en-US" sz="2000">
                <a:latin typeface="Calibri" panose="020F0502020204030204" pitchFamily="34" charset="0"/>
                <a:cs typeface="Calibri" panose="020F0502020204030204" pitchFamily="34" charset="0"/>
              </a:rPr>
              <a:t>Considering effects of climate change impacts across different parts of the Plan (incl. MW, IM, LF, BED, DAM chapters)</a:t>
            </a:r>
          </a:p>
          <a:p>
            <a:pPr marL="720725" lvl="2" indent="-342900" fontAlgn="base">
              <a:lnSpc>
                <a:spcPct val="79365"/>
              </a:lnSpc>
              <a:spcBef>
                <a:spcPts val="600"/>
              </a:spcBef>
              <a:spcAft>
                <a:spcPts val="600"/>
              </a:spcAft>
            </a:pPr>
            <a:r>
              <a:rPr lang="en-NZ" sz="1800">
                <a:latin typeface="Calibri" panose="020F0502020204030204" pitchFamily="34" charset="0"/>
                <a:ea typeface="Source Sans Pro"/>
                <a:cs typeface="Calibri" panose="020F0502020204030204" pitchFamily="34" charset="0"/>
              </a:rPr>
              <a:t>Strengthen direction on consideration of climate change effects. </a:t>
            </a:r>
            <a:endParaRPr lang="en-US" sz="1800">
              <a:latin typeface="Calibri" panose="020F0502020204030204" pitchFamily="34" charset="0"/>
              <a:ea typeface="Source Sans Pro"/>
              <a:cs typeface="Calibri" panose="020F0502020204030204" pitchFamily="34" charset="0"/>
            </a:endParaRPr>
          </a:p>
          <a:p>
            <a:pPr marL="720725" lvl="2" indent="-342900" fontAlgn="base">
              <a:lnSpc>
                <a:spcPct val="79365"/>
              </a:lnSpc>
              <a:spcBef>
                <a:spcPts val="600"/>
              </a:spcBef>
              <a:spcAft>
                <a:spcPts val="600"/>
              </a:spcAft>
            </a:pPr>
            <a:r>
              <a:rPr lang="en-US" sz="1800">
                <a:latin typeface="Calibri" panose="020F0502020204030204" pitchFamily="34" charset="0"/>
                <a:ea typeface="Source Sans Pro"/>
                <a:cs typeface="Calibri" panose="020F0502020204030204" pitchFamily="34" charset="0"/>
              </a:rPr>
              <a:t>Amendments sought to provide for </a:t>
            </a:r>
            <a:r>
              <a:rPr lang="en-NZ" sz="1800">
                <a:latin typeface="Calibri" panose="020F0502020204030204" pitchFamily="34" charset="0"/>
                <a:ea typeface="Source Sans Pro"/>
                <a:cs typeface="Calibri" panose="020F0502020204030204" pitchFamily="34" charset="0"/>
              </a:rPr>
              <a:t>more permissive framework for </a:t>
            </a:r>
            <a:r>
              <a:rPr lang="en-US" sz="1800">
                <a:latin typeface="Calibri" panose="020F0502020204030204" pitchFamily="34" charset="0"/>
                <a:ea typeface="Source Sans Pro"/>
                <a:cs typeface="Calibri" panose="020F0502020204030204" pitchFamily="34" charset="0"/>
              </a:rPr>
              <a:t>Council management of flood protection and drainage infrastructure</a:t>
            </a:r>
          </a:p>
          <a:p>
            <a:pPr marL="720725" lvl="2" indent="-342900" fontAlgn="base">
              <a:lnSpc>
                <a:spcPct val="79365"/>
              </a:lnSpc>
              <a:spcBef>
                <a:spcPts val="600"/>
              </a:spcBef>
              <a:spcAft>
                <a:spcPts val="600"/>
              </a:spcAft>
              <a:buSzPts val="1000"/>
              <a:tabLst>
                <a:tab pos="346710" algn="l"/>
              </a:tabLst>
            </a:pPr>
            <a:r>
              <a:rPr lang="en-NZ" sz="1800">
                <a:latin typeface="Calibri" panose="020F0502020204030204" pitchFamily="34" charset="0"/>
                <a:ea typeface="Source Sans Pro"/>
                <a:cs typeface="Calibri" panose="020F0502020204030204" pitchFamily="34" charset="0"/>
              </a:rPr>
              <a:t>Concern about conflict between environmental outcomes, and the impacts of flood protection works </a:t>
            </a:r>
          </a:p>
          <a:p>
            <a:pPr marL="720725" lvl="2" indent="-342900" fontAlgn="base">
              <a:lnSpc>
                <a:spcPct val="79365"/>
              </a:lnSpc>
              <a:spcBef>
                <a:spcPts val="600"/>
              </a:spcBef>
              <a:spcAft>
                <a:spcPts val="600"/>
              </a:spcAft>
            </a:pPr>
            <a:r>
              <a:rPr lang="en-NZ" sz="1800" kern="0">
                <a:effectLst/>
                <a:latin typeface="Calibri" panose="020F0502020204030204" pitchFamily="34" charset="0"/>
                <a:ea typeface="Times New Roman" panose="02020603050405020304" pitchFamily="18" charset="0"/>
                <a:cs typeface="Calibri" panose="020F0502020204030204" pitchFamily="34" charset="0"/>
              </a:rPr>
              <a:t>Need greater direction on managed retreat, adaptation and nature-based solutions </a:t>
            </a:r>
          </a:p>
          <a:p>
            <a:pPr marL="720725" lvl="2" indent="-342900" fontAlgn="base">
              <a:lnSpc>
                <a:spcPct val="79365"/>
              </a:lnSpc>
              <a:spcBef>
                <a:spcPts val="600"/>
              </a:spcBef>
              <a:spcAft>
                <a:spcPts val="600"/>
              </a:spcAft>
            </a:pPr>
            <a:r>
              <a:rPr lang="en-NZ" sz="1800">
                <a:latin typeface="Calibri" panose="020F0502020204030204" pitchFamily="34" charset="0"/>
                <a:ea typeface="Source Sans Pro"/>
                <a:cs typeface="Calibri" panose="020F0502020204030204" pitchFamily="34" charset="0"/>
              </a:rPr>
              <a:t>Importance of water availability and water security to meeting any climate change goals</a:t>
            </a:r>
            <a:endParaRPr lang="en-US" sz="1800">
              <a:latin typeface="Calibri" panose="020F0502020204030204" pitchFamily="34" charset="0"/>
              <a:ea typeface="Source Sans Pro"/>
              <a:cs typeface="Calibri" panose="020F0502020204030204" pitchFamily="34" charset="0"/>
            </a:endParaRPr>
          </a:p>
          <a:p>
            <a:pPr marL="342900" lvl="1" indent="-342900">
              <a:lnSpc>
                <a:spcPct val="79365"/>
              </a:lnSpc>
              <a:spcBef>
                <a:spcPts val="600"/>
              </a:spcBef>
              <a:spcAft>
                <a:spcPts val="600"/>
              </a:spcAft>
            </a:pPr>
            <a:endParaRPr lang="en-US"/>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CLIMATE CHANGE/RESILIENCE</a:t>
            </a:r>
          </a:p>
        </p:txBody>
      </p:sp>
    </p:spTree>
    <p:extLst>
      <p:ext uri="{BB962C8B-B14F-4D97-AF65-F5344CB8AC3E}">
        <p14:creationId xmlns:p14="http://schemas.microsoft.com/office/powerpoint/2010/main" val="70833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25</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755956" y="1396143"/>
            <a:ext cx="7199324"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US" sz="2000">
                <a:latin typeface="Calibri" panose="020F0502020204030204" pitchFamily="34" charset="0"/>
                <a:cs typeface="Calibri" panose="020F0502020204030204" pitchFamily="34" charset="0"/>
              </a:rPr>
              <a:t>Flood protection and drainage infrastructure:</a:t>
            </a:r>
          </a:p>
          <a:p>
            <a:pPr marL="48592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Provide more specific direction enabling the implementation of nature-based solutions. </a:t>
            </a:r>
          </a:p>
          <a:p>
            <a:pPr marL="48592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Provide permitted activity rule for alteration and replacement of flood protection and drainage structures, subject to limits on the scale and extent of alteration and replacement works. </a:t>
            </a:r>
          </a:p>
          <a:p>
            <a:pPr marL="485925" lvl="2" indent="-342900" fontAlgn="base">
              <a:lnSpc>
                <a:spcPct val="79365"/>
              </a:lnSpc>
              <a:spcBef>
                <a:spcPts val="600"/>
              </a:spcBef>
              <a:spcAft>
                <a:spcPts val="600"/>
              </a:spcAft>
            </a:pPr>
            <a:r>
              <a:rPr lang="en-NZ" sz="1600">
                <a:latin typeface="Source Sans Pro"/>
                <a:ea typeface="Source Sans Pro"/>
                <a:cs typeface="Times New Roman"/>
              </a:rPr>
              <a:t>Bring all flood protection and drainage works policies and rules together into a standalone FLOOD chapter, including relevant BED and DAM provisions, with cross-references as required.</a:t>
            </a:r>
            <a:endParaRPr lang="en-US" sz="1600">
              <a:latin typeface="Source Sans Pro"/>
              <a:ea typeface="Source Sans Pro"/>
              <a:cs typeface="Times New Roman"/>
            </a:endParaRPr>
          </a:p>
          <a:p>
            <a:pPr marL="342900" lvl="1" indent="-342900">
              <a:lnSpc>
                <a:spcPct val="79365"/>
              </a:lnSpc>
              <a:spcBef>
                <a:spcPts val="600"/>
              </a:spcBef>
              <a:spcAft>
                <a:spcPts val="600"/>
              </a:spcAft>
            </a:pPr>
            <a:endParaRPr lang="en-US"/>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DDCB1D00-1DC2-CAB0-1D1F-C9BCA89ECA5E}"/>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CLIMATE CHANGE/RESILIENCE</a:t>
            </a:r>
          </a:p>
        </p:txBody>
      </p:sp>
    </p:spTree>
    <p:extLst>
      <p:ext uri="{BB962C8B-B14F-4D97-AF65-F5344CB8AC3E}">
        <p14:creationId xmlns:p14="http://schemas.microsoft.com/office/powerpoint/2010/main" val="328266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578223" y="416541"/>
            <a:ext cx="7133665" cy="379161"/>
          </a:xfrm>
        </p:spPr>
        <p:txBody>
          <a:bodyPr/>
          <a:lstStyle/>
          <a:p>
            <a:r>
              <a:rPr lang="mi-NZ">
                <a:latin typeface="Source Sans Pro" panose="020B0503030403020204" pitchFamily="34" charset="0"/>
                <a:ea typeface="Source Sans Pro" panose="020B0503030403020204" pitchFamily="34" charset="0"/>
                <a:cs typeface="Arial"/>
              </a:rPr>
              <a:t>BEDS OF LAKES AND RIVERS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26</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fontAlgn="base">
              <a:lnSpc>
                <a:spcPct val="79365"/>
              </a:lnSpc>
              <a:spcBef>
                <a:spcPts val="600"/>
              </a:spcBef>
              <a:spcAft>
                <a:spcPts val="600"/>
              </a:spcAft>
              <a:buSzPts val="1000"/>
            </a:pPr>
            <a:r>
              <a:rPr lang="en-NZ" sz="2000">
                <a:latin typeface="Calibri" panose="020F0502020204030204" pitchFamily="34" charset="0"/>
                <a:ea typeface="Source Sans Pro"/>
                <a:cs typeface="Calibri" panose="020F0502020204030204" pitchFamily="34" charset="0"/>
              </a:rPr>
              <a:t>Need greater recognition of fish spawning in policy and rules </a:t>
            </a:r>
          </a:p>
          <a:p>
            <a:pPr marL="342900" lvl="1" indent="-342900" fontAlgn="base">
              <a:lnSpc>
                <a:spcPct val="79365"/>
              </a:lnSpc>
              <a:spcBef>
                <a:spcPts val="600"/>
              </a:spcBef>
              <a:spcAft>
                <a:spcPts val="600"/>
              </a:spcAft>
              <a:buSzPts val="1000"/>
            </a:pPr>
            <a:r>
              <a:rPr lang="en-NZ" sz="2000">
                <a:latin typeface="Calibri" panose="020F0502020204030204" pitchFamily="34" charset="0"/>
                <a:ea typeface="Source Sans Pro"/>
                <a:cs typeface="Calibri" panose="020F0502020204030204" pitchFamily="34" charset="0"/>
              </a:rPr>
              <a:t>Use of FWFPs to enable sediment traps</a:t>
            </a:r>
          </a:p>
          <a:p>
            <a:pPr marL="342900" lvl="1" indent="-342900" fontAlgn="base">
              <a:lnSpc>
                <a:spcPct val="79365"/>
              </a:lnSpc>
              <a:spcBef>
                <a:spcPts val="600"/>
              </a:spcBef>
              <a:spcAft>
                <a:spcPts val="600"/>
              </a:spcAft>
              <a:buSzPts val="1000"/>
            </a:pPr>
            <a:r>
              <a:rPr lang="en-NZ" sz="2000">
                <a:latin typeface="Calibri" panose="020F0502020204030204" pitchFamily="34" charset="0"/>
                <a:ea typeface="Source Sans Pro"/>
                <a:cs typeface="Calibri" panose="020F0502020204030204" pitchFamily="34" charset="0"/>
              </a:rPr>
              <a:t>Diverging views with respect to framework for managing:</a:t>
            </a:r>
          </a:p>
          <a:p>
            <a:pPr marL="1346200" lvl="1" indent="-342900" fontAlgn="base">
              <a:lnSpc>
                <a:spcPct val="79365"/>
              </a:lnSpc>
              <a:spcBef>
                <a:spcPts val="600"/>
              </a:spcBef>
              <a:spcAft>
                <a:spcPts val="600"/>
              </a:spcAft>
              <a:buSzPts val="1000"/>
            </a:pPr>
            <a:r>
              <a:rPr lang="en-NZ" sz="2000">
                <a:latin typeface="Calibri" panose="020F0502020204030204" pitchFamily="34" charset="0"/>
                <a:ea typeface="Source Sans Pro"/>
                <a:cs typeface="Calibri" panose="020F0502020204030204" pitchFamily="34" charset="0"/>
              </a:rPr>
              <a:t>drain maintenance, </a:t>
            </a:r>
          </a:p>
          <a:p>
            <a:pPr marL="1346200" lvl="1" indent="-342900" fontAlgn="base">
              <a:lnSpc>
                <a:spcPct val="79365"/>
              </a:lnSpc>
              <a:spcBef>
                <a:spcPts val="600"/>
              </a:spcBef>
              <a:spcAft>
                <a:spcPts val="600"/>
              </a:spcAft>
              <a:buSzPts val="1000"/>
            </a:pPr>
            <a:r>
              <a:rPr lang="en-NZ" sz="2000">
                <a:latin typeface="Calibri" panose="020F0502020204030204" pitchFamily="34" charset="0"/>
                <a:ea typeface="Source Sans Pro"/>
                <a:cs typeface="Calibri" panose="020F0502020204030204" pitchFamily="34" charset="0"/>
              </a:rPr>
              <a:t>bank </a:t>
            </a:r>
            <a:r>
              <a:rPr lang="en-NZ" sz="2000" err="1">
                <a:latin typeface="Calibri" panose="020F0502020204030204" pitchFamily="34" charset="0"/>
                <a:ea typeface="Source Sans Pro"/>
                <a:cs typeface="Calibri" panose="020F0502020204030204" pitchFamily="34" charset="0"/>
              </a:rPr>
              <a:t>rebattering</a:t>
            </a:r>
            <a:r>
              <a:rPr lang="en-NZ" sz="2000">
                <a:latin typeface="Calibri" panose="020F0502020204030204" pitchFamily="34" charset="0"/>
                <a:ea typeface="Source Sans Pro"/>
                <a:cs typeface="Calibri" panose="020F0502020204030204" pitchFamily="34" charset="0"/>
              </a:rPr>
              <a:t> and bank reinstatement </a:t>
            </a:r>
          </a:p>
          <a:p>
            <a:pPr marL="357188" lvl="1" indent="0" fontAlgn="base">
              <a:lnSpc>
                <a:spcPct val="79365"/>
              </a:lnSpc>
              <a:spcBef>
                <a:spcPts val="600"/>
              </a:spcBef>
              <a:spcAft>
                <a:spcPts val="600"/>
              </a:spcAft>
              <a:buSzPts val="1000"/>
              <a:buNone/>
            </a:pPr>
            <a:r>
              <a:rPr lang="en-NZ" sz="2000">
                <a:latin typeface="Calibri" panose="020F0502020204030204" pitchFamily="34" charset="0"/>
                <a:ea typeface="Source Sans Pro"/>
                <a:cs typeface="Calibri" panose="020F0502020204030204" pitchFamily="34" charset="0"/>
              </a:rPr>
              <a:t>(Some seek enabling pathway others seek consent)</a:t>
            </a:r>
          </a:p>
          <a:p>
            <a:pPr marL="342900" lvl="1" indent="-342900" fontAlgn="base">
              <a:lnSpc>
                <a:spcPct val="79365"/>
              </a:lnSpc>
              <a:spcBef>
                <a:spcPts val="600"/>
              </a:spcBef>
              <a:spcAft>
                <a:spcPts val="600"/>
              </a:spcAft>
              <a:buSzPts val="1000"/>
            </a:pPr>
            <a:r>
              <a:rPr lang="en-NZ" sz="2000">
                <a:latin typeface="Calibri" panose="020F0502020204030204" pitchFamily="34" charset="0"/>
                <a:ea typeface="Source Sans Pro"/>
                <a:cs typeface="Calibri" panose="020F0502020204030204" pitchFamily="34" charset="0"/>
              </a:rPr>
              <a:t>Parties seek to reinstate consent requirement for all suction dredging </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578223"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3499076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27</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0" indent="-342900" fontAlgn="base">
              <a:lnSpc>
                <a:spcPct val="107000"/>
              </a:lnSpc>
              <a:buSzPts val="1000"/>
              <a:buFont typeface="Symbol" panose="05050102010706020507" pitchFamily="18" charset="2"/>
              <a:buChar char=""/>
              <a:tabLst>
                <a:tab pos="346710" algn="l"/>
              </a:tabLst>
            </a:pPr>
            <a:r>
              <a:rPr lang="en-NZ" sz="1800">
                <a:latin typeface="Calibri" panose="020F0502020204030204" pitchFamily="34" charset="0"/>
                <a:ea typeface="Calibri" panose="020F0502020204030204" pitchFamily="34" charset="0"/>
                <a:cs typeface="Calibri" panose="020F0502020204030204" pitchFamily="34" charset="0"/>
              </a:rPr>
              <a:t>Two options with respect to drain maintenance </a:t>
            </a:r>
          </a:p>
          <a:p>
            <a:pPr marL="742950" lvl="2" indent="-285750" fontAlgn="base">
              <a:lnSpc>
                <a:spcPct val="79365"/>
              </a:lnSpc>
              <a:spcBef>
                <a:spcPts val="600"/>
              </a:spcBef>
              <a:spcAft>
                <a:spcPts val="600"/>
              </a:spcAft>
              <a:buSzPts val="1000"/>
              <a:buFont typeface="Arial" panose="020B0604020202020204" pitchFamily="34" charset="0"/>
              <a:buChar char="o"/>
              <a:tabLst>
                <a:tab pos="346710" algn="l"/>
              </a:tabLst>
            </a:pPr>
            <a:r>
              <a:rPr lang="en-NZ" sz="1800" b="1">
                <a:latin typeface="Calibri" panose="020F0502020204030204" pitchFamily="34" charset="0"/>
                <a:ea typeface="Calibri" panose="020F0502020204030204" pitchFamily="34" charset="0"/>
                <a:cs typeface="Calibri" panose="020F0502020204030204" pitchFamily="34" charset="0"/>
              </a:rPr>
              <a:t>Option 1: </a:t>
            </a:r>
            <a:r>
              <a:rPr lang="en-NZ" sz="1800">
                <a:latin typeface="Calibri" panose="020F0502020204030204" pitchFamily="34" charset="0"/>
                <a:ea typeface="Calibri" panose="020F0502020204030204" pitchFamily="34" charset="0"/>
                <a:cs typeface="Calibri" panose="020F0502020204030204" pitchFamily="34" charset="0"/>
              </a:rPr>
              <a:t>Retain consent requirement for all drain maintenance as a restricted or fully discretionary activity </a:t>
            </a:r>
          </a:p>
          <a:p>
            <a:pPr marL="742950" lvl="2" indent="-285750" fontAlgn="base">
              <a:lnSpc>
                <a:spcPct val="79365"/>
              </a:lnSpc>
              <a:spcBef>
                <a:spcPts val="600"/>
              </a:spcBef>
              <a:spcAft>
                <a:spcPts val="600"/>
              </a:spcAft>
              <a:buSzPts val="1000"/>
              <a:buFont typeface="Arial" panose="020B0604020202020204" pitchFamily="34" charset="0"/>
              <a:buChar char="o"/>
              <a:tabLst>
                <a:tab pos="346710" algn="l"/>
              </a:tabLst>
            </a:pPr>
            <a:r>
              <a:rPr lang="en-NZ" sz="1800" b="1">
                <a:latin typeface="Calibri" panose="020F0502020204030204" pitchFamily="34" charset="0"/>
                <a:ea typeface="Calibri" panose="020F0502020204030204" pitchFamily="34" charset="0"/>
                <a:cs typeface="Calibri" panose="020F0502020204030204" pitchFamily="34" charset="0"/>
              </a:rPr>
              <a:t>Option 2: </a:t>
            </a:r>
            <a:r>
              <a:rPr lang="en-NZ" sz="1800">
                <a:latin typeface="Calibri" panose="020F0502020204030204" pitchFamily="34" charset="0"/>
                <a:ea typeface="Calibri" panose="020F0502020204030204" pitchFamily="34" charset="0"/>
                <a:cs typeface="Calibri" panose="020F0502020204030204" pitchFamily="34" charset="0"/>
              </a:rPr>
              <a:t>Create new permitted activity or controlled activity pathway for drain maintenance, where the need for the activity can be demonstrated </a:t>
            </a:r>
          </a:p>
          <a:p>
            <a:pPr marL="342900" lvl="0" indent="-342900">
              <a:lnSpc>
                <a:spcPct val="105000"/>
              </a:lnSpc>
              <a:buFont typeface="Symbol" panose="05050102010706020507" pitchFamily="18" charset="2"/>
              <a:buChar char=""/>
            </a:pPr>
            <a:endParaRPr lang="en-NZ" sz="1800">
              <a:effectLst/>
              <a:latin typeface="Source Sans Pro" panose="020B0503030403020204" pitchFamily="34" charset="0"/>
              <a:ea typeface="Source Sans Pro" panose="020B0503030403020204" pitchFamily="34" charset="0"/>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60E7DDF7-DC9A-4435-D593-01DF7F2B6644}"/>
              </a:ext>
            </a:extLst>
          </p:cNvPr>
          <p:cNvSpPr>
            <a:spLocks noGrp="1"/>
          </p:cNvSpPr>
          <p:nvPr>
            <p:ph type="title"/>
          </p:nvPr>
        </p:nvSpPr>
        <p:spPr>
          <a:xfrm>
            <a:off x="578223" y="416541"/>
            <a:ext cx="7133665" cy="379161"/>
          </a:xfrm>
        </p:spPr>
        <p:txBody>
          <a:bodyPr/>
          <a:lstStyle/>
          <a:p>
            <a:r>
              <a:rPr lang="mi-NZ">
                <a:latin typeface="Source Sans Pro" panose="020B0503030403020204" pitchFamily="34" charset="0"/>
                <a:ea typeface="Source Sans Pro" panose="020B0503030403020204" pitchFamily="34" charset="0"/>
                <a:cs typeface="Arial"/>
              </a:rPr>
              <a:t>BEDS OF LAKES AND RIVERS</a:t>
            </a:r>
          </a:p>
        </p:txBody>
      </p:sp>
    </p:spTree>
    <p:extLst>
      <p:ext uri="{BB962C8B-B14F-4D97-AF65-F5344CB8AC3E}">
        <p14:creationId xmlns:p14="http://schemas.microsoft.com/office/powerpoint/2010/main" val="25973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28</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fontAlgn="base">
              <a:lnSpc>
                <a:spcPct val="79365"/>
              </a:lnSpc>
              <a:spcBef>
                <a:spcPts val="600"/>
              </a:spcBef>
              <a:spcAft>
                <a:spcPts val="600"/>
              </a:spcAft>
              <a:buSzPts val="1000"/>
            </a:pPr>
            <a:r>
              <a:rPr lang="en-NZ" sz="2000">
                <a:latin typeface="Calibri"/>
                <a:ea typeface="Source Sans Pro"/>
                <a:cs typeface="Calibri"/>
              </a:rPr>
              <a:t>General support for the plan’s approach to managing Hydro/REG.  </a:t>
            </a:r>
          </a:p>
          <a:p>
            <a:pPr marL="342900" lvl="1" indent="-342900" fontAlgn="base">
              <a:lnSpc>
                <a:spcPct val="79365"/>
              </a:lnSpc>
              <a:spcBef>
                <a:spcPts val="600"/>
              </a:spcBef>
              <a:spcAft>
                <a:spcPts val="600"/>
              </a:spcAft>
              <a:buSzPts val="1000"/>
            </a:pPr>
            <a:r>
              <a:rPr lang="en-NZ" sz="2000">
                <a:latin typeface="Calibri"/>
                <a:ea typeface="Source Sans Pro"/>
                <a:cs typeface="Calibri"/>
              </a:rPr>
              <a:t>Some specific comments:</a:t>
            </a:r>
          </a:p>
          <a:p>
            <a:pPr marL="485775" lvl="2" indent="-342900" fontAlgn="base">
              <a:lnSpc>
                <a:spcPct val="79365"/>
              </a:lnSpc>
              <a:spcBef>
                <a:spcPts val="600"/>
              </a:spcBef>
              <a:spcAft>
                <a:spcPts val="600"/>
              </a:spcAft>
              <a:buSzPts val="1000"/>
            </a:pPr>
            <a:r>
              <a:rPr lang="en-NZ" sz="1800">
                <a:latin typeface="Calibri"/>
                <a:ea typeface="Calibri"/>
                <a:cs typeface="Calibri"/>
              </a:rPr>
              <a:t>Need for “straightforward” consenting pathway for ongoing maintenance for Otago’s nationally and regionally significant schemes (e.g. Clutha, </a:t>
            </a:r>
            <a:r>
              <a:rPr lang="en-NZ" sz="1800" err="1">
                <a:latin typeface="Calibri"/>
                <a:ea typeface="Calibri"/>
                <a:cs typeface="Calibri"/>
              </a:rPr>
              <a:t>Waipōuri</a:t>
            </a:r>
            <a:r>
              <a:rPr lang="en-NZ" sz="1800">
                <a:latin typeface="Calibri"/>
                <a:ea typeface="Calibri"/>
                <a:cs typeface="Calibri"/>
              </a:rPr>
              <a:t>) </a:t>
            </a:r>
          </a:p>
          <a:p>
            <a:pPr marL="485775" lvl="2" indent="-342900">
              <a:lnSpc>
                <a:spcPct val="79365"/>
              </a:lnSpc>
              <a:spcBef>
                <a:spcPts val="600"/>
              </a:spcBef>
              <a:spcAft>
                <a:spcPts val="600"/>
              </a:spcAft>
              <a:buSzPts val="1000"/>
            </a:pPr>
            <a:r>
              <a:rPr lang="en-NZ" sz="1800">
                <a:latin typeface="Calibri"/>
                <a:ea typeface="Calibri"/>
                <a:cs typeface="Calibri"/>
              </a:rPr>
              <a:t>Some parties considered it was unclear which provisions apply to REG. </a:t>
            </a:r>
            <a:endParaRPr lang="en-NZ"/>
          </a:p>
          <a:p>
            <a:pPr marL="485775" lvl="2" indent="-342900" fontAlgn="base">
              <a:lnSpc>
                <a:spcPct val="79365"/>
              </a:lnSpc>
              <a:spcBef>
                <a:spcPts val="600"/>
              </a:spcBef>
              <a:spcAft>
                <a:spcPts val="600"/>
              </a:spcAft>
            </a:pPr>
            <a:r>
              <a:rPr lang="en-NZ" sz="1800">
                <a:latin typeface="Calibri"/>
                <a:ea typeface="Calibri"/>
                <a:cs typeface="Calibri"/>
              </a:rPr>
              <a:t>Some provisions could be amended to better provide for small scale REG. </a:t>
            </a:r>
          </a:p>
          <a:p>
            <a:pPr marL="485775" lvl="2" indent="-342900">
              <a:lnSpc>
                <a:spcPct val="79365"/>
              </a:lnSpc>
              <a:spcBef>
                <a:spcPts val="600"/>
              </a:spcBef>
              <a:spcAft>
                <a:spcPts val="600"/>
              </a:spcAft>
            </a:pPr>
            <a:r>
              <a:rPr lang="en-NZ" sz="2000">
                <a:latin typeface="Calibri"/>
                <a:ea typeface="Source Sans Pro"/>
                <a:cs typeface="Calibri"/>
              </a:rPr>
              <a:t>Staff are considering a range of minor/technical amendments to address these.</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HYDRO-ELECRICITY GENERATION</a:t>
            </a:r>
          </a:p>
        </p:txBody>
      </p:sp>
    </p:spTree>
    <p:extLst>
      <p:ext uri="{BB962C8B-B14F-4D97-AF65-F5344CB8AC3E}">
        <p14:creationId xmlns:p14="http://schemas.microsoft.com/office/powerpoint/2010/main" val="174487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579120" y="41654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HYDRO-ELECRICITY GENERATION</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29</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746760" y="1396143"/>
            <a:ext cx="7199324"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New controlled activity rule for maintenance works on the Clutha, </a:t>
            </a:r>
            <a:r>
              <a:rPr lang="en-NZ" sz="2000" err="1">
                <a:latin typeface="Calibri" panose="020F0502020204030204" pitchFamily="34" charset="0"/>
                <a:ea typeface="Source Sans Pro"/>
                <a:cs typeface="Calibri" panose="020F0502020204030204" pitchFamily="34" charset="0"/>
              </a:rPr>
              <a:t>Waipōuri</a:t>
            </a:r>
            <a:r>
              <a:rPr lang="en-NZ" sz="2000">
                <a:latin typeface="Calibri" panose="020F0502020204030204" pitchFamily="34" charset="0"/>
                <a:ea typeface="Source Sans Pro"/>
                <a:cs typeface="Calibri" panose="020F0502020204030204" pitchFamily="34" charset="0"/>
              </a:rPr>
              <a:t>, Deep Stream, and </a:t>
            </a:r>
            <a:r>
              <a:rPr lang="en-NZ" sz="2000" err="1">
                <a:latin typeface="Calibri" panose="020F0502020204030204" pitchFamily="34" charset="0"/>
                <a:ea typeface="Source Sans Pro"/>
                <a:cs typeface="Calibri" panose="020F0502020204030204" pitchFamily="34" charset="0"/>
              </a:rPr>
              <a:t>Paerau</a:t>
            </a:r>
            <a:r>
              <a:rPr lang="en-NZ" sz="2000">
                <a:latin typeface="Calibri" panose="020F0502020204030204" pitchFamily="34" charset="0"/>
                <a:ea typeface="Source Sans Pro"/>
                <a:cs typeface="Calibri" panose="020F0502020204030204" pitchFamily="34" charset="0"/>
              </a:rPr>
              <a:t>/</a:t>
            </a:r>
            <a:r>
              <a:rPr lang="en-NZ" sz="2000" err="1">
                <a:latin typeface="Calibri" panose="020F0502020204030204" pitchFamily="34" charset="0"/>
                <a:ea typeface="Source Sans Pro"/>
                <a:cs typeface="Calibri" panose="020F0502020204030204" pitchFamily="34" charset="0"/>
              </a:rPr>
              <a:t>Patearoa</a:t>
            </a:r>
            <a:r>
              <a:rPr lang="en-NZ" sz="2000">
                <a:latin typeface="Calibri" panose="020F0502020204030204" pitchFamily="34" charset="0"/>
                <a:ea typeface="Source Sans Pro"/>
                <a:cs typeface="Calibri" panose="020F0502020204030204" pitchFamily="34" charset="0"/>
              </a:rPr>
              <a:t> schemes, excluding the overall taking, use, damming, and discharge of water. </a:t>
            </a:r>
          </a:p>
          <a:p>
            <a:pPr marL="342900" lvl="1" indent="-342900">
              <a:lnSpc>
                <a:spcPct val="79365"/>
              </a:lnSpc>
              <a:spcBef>
                <a:spcPts val="600"/>
              </a:spcBef>
              <a:spcAft>
                <a:spcPts val="600"/>
              </a:spcAft>
            </a:pPr>
            <a:endParaRPr lang="en-NZ" sz="1800" ker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1" indent="-342900">
              <a:lnSpc>
                <a:spcPct val="79365"/>
              </a:lnSpc>
              <a:spcBef>
                <a:spcPts val="600"/>
              </a:spcBef>
              <a:spcAft>
                <a:spcPts val="600"/>
              </a:spcAft>
            </a:pPr>
            <a:endParaRPr lang="en-US"/>
          </a:p>
          <a:p>
            <a:pPr marL="342900" lvl="1" indent="-342900">
              <a:lnSpc>
                <a:spcPct val="79365"/>
              </a:lnSpc>
              <a:spcBef>
                <a:spcPts val="600"/>
              </a:spcBef>
              <a:spcAft>
                <a:spcPts val="600"/>
              </a:spcAft>
            </a:pPr>
            <a:endParaRPr lang="en-US"/>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Tree>
    <p:extLst>
      <p:ext uri="{BB962C8B-B14F-4D97-AF65-F5344CB8AC3E}">
        <p14:creationId xmlns:p14="http://schemas.microsoft.com/office/powerpoint/2010/main" val="243947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running through a grassy area&#10;&#10;Description automatically generated">
            <a:extLst>
              <a:ext uri="{FF2B5EF4-FFF2-40B4-BE49-F238E27FC236}">
                <a16:creationId xmlns:a16="http://schemas.microsoft.com/office/drawing/2014/main" id="{91BF56EF-FF87-76D2-FA80-0E03733C42A0}"/>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0"/>
            <a:ext cx="9144000" cy="5143499"/>
          </a:xfrm>
          <a:prstGeom prst="rect">
            <a:avLst/>
          </a:prstGeom>
          <a:gradFill>
            <a:gsLst>
              <a:gs pos="0">
                <a:schemeClr val="accent3">
                  <a:lumMod val="5000"/>
                  <a:lumOff val="95000"/>
                  <a:alpha val="2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5" name="Text Placeholder 4">
            <a:extLst>
              <a:ext uri="{FF2B5EF4-FFF2-40B4-BE49-F238E27FC236}">
                <a16:creationId xmlns:a16="http://schemas.microsoft.com/office/drawing/2014/main" id="{B80CAAF1-B9A8-2536-B890-83A774534FCB}"/>
              </a:ext>
            </a:extLst>
          </p:cNvPr>
          <p:cNvSpPr>
            <a:spLocks noGrp="1"/>
          </p:cNvSpPr>
          <p:nvPr>
            <p:ph type="body" sz="quarter" idx="21"/>
          </p:nvPr>
        </p:nvSpPr>
        <p:spPr>
          <a:xfrm>
            <a:off x="984149" y="666950"/>
            <a:ext cx="5620327" cy="4238172"/>
          </a:xfrm>
          <a:solidFill>
            <a:schemeClr val="tx1">
              <a:alpha val="45000"/>
            </a:schemeClr>
          </a:solidFill>
          <a:effectLst>
            <a:softEdge rad="63500"/>
          </a:effectLst>
        </p:spPr>
        <p:txBody>
          <a:bodyPr vert="horz" lIns="91440" tIns="45720" rIns="91440" bIns="45720" numCol="1" spcCol="180000" rtlCol="0" anchor="t">
            <a:noAutofit/>
          </a:bodyPr>
          <a:lstStyle/>
          <a:p>
            <a:pPr marL="267970">
              <a:lnSpc>
                <a:spcPct val="150000"/>
              </a:lnSpc>
              <a:spcBef>
                <a:spcPts val="600"/>
              </a:spcBef>
            </a:pPr>
            <a:r>
              <a:rPr lang="en-NZ" sz="2000" b="1">
                <a:solidFill>
                  <a:schemeClr val="bg1"/>
                </a:solidFill>
                <a:latin typeface=" Source Sans Pro Semibold"/>
                <a:cs typeface="Arial"/>
              </a:rPr>
              <a:t>AGENDA</a:t>
            </a:r>
            <a:endParaRPr lang="mi-NZ" sz="2000" b="1">
              <a:solidFill>
                <a:schemeClr val="bg1"/>
              </a:solidFill>
              <a:latin typeface=" Source Sans Pro Semibold"/>
            </a:endParaRPr>
          </a:p>
          <a:p>
            <a:pPr marL="267970">
              <a:lnSpc>
                <a:spcPct val="150000"/>
              </a:lnSpc>
            </a:pPr>
            <a:endParaRPr lang="en-NZ" sz="1100" b="1">
              <a:solidFill>
                <a:schemeClr val="bg1"/>
              </a:solidFill>
              <a:latin typeface=" Source Sans Pro Semibold"/>
            </a:endParaRPr>
          </a:p>
          <a:p>
            <a:pPr marL="267970">
              <a:lnSpc>
                <a:spcPct val="150000"/>
              </a:lnSpc>
            </a:pPr>
            <a:r>
              <a:rPr lang="en-NZ" sz="2000" b="1" u="sng">
                <a:solidFill>
                  <a:schemeClr val="bg1"/>
                </a:solidFill>
                <a:latin typeface=" Source Sans Pro Semibold"/>
                <a:cs typeface="Arial"/>
              </a:rPr>
              <a:t>PART II</a:t>
            </a:r>
          </a:p>
          <a:p>
            <a:pPr marL="267970">
              <a:lnSpc>
                <a:spcPct val="150000"/>
              </a:lnSpc>
            </a:pPr>
            <a:r>
              <a:rPr lang="en-NZ" sz="2000" b="1">
                <a:solidFill>
                  <a:schemeClr val="bg1"/>
                </a:solidFill>
                <a:latin typeface=" Source Sans Pro Semibold"/>
                <a:cs typeface="Arial"/>
              </a:rPr>
              <a:t>Overview of the key issues raised in feedback and internal review</a:t>
            </a:r>
          </a:p>
          <a:p>
            <a:pPr marL="610870" indent="-342900">
              <a:lnSpc>
                <a:spcPct val="150000"/>
              </a:lnSpc>
              <a:buFont typeface="Arial" panose="020B0604020202020204" pitchFamily="34" charset="0"/>
              <a:buChar char="•"/>
            </a:pPr>
            <a:r>
              <a:rPr lang="en-NZ" sz="1800" b="1">
                <a:solidFill>
                  <a:schemeClr val="bg1"/>
                </a:solidFill>
                <a:latin typeface=" Source Sans Pro Semibold"/>
                <a:cs typeface="Arial"/>
              </a:rPr>
              <a:t>Overview of feedback received</a:t>
            </a:r>
          </a:p>
          <a:p>
            <a:pPr marL="610870" indent="-342900">
              <a:lnSpc>
                <a:spcPct val="150000"/>
              </a:lnSpc>
              <a:buChar char="•"/>
            </a:pPr>
            <a:r>
              <a:rPr lang="en-NZ" sz="1800" b="1">
                <a:solidFill>
                  <a:schemeClr val="bg1"/>
                </a:solidFill>
                <a:latin typeface=" Source Sans Pro Semibold"/>
                <a:cs typeface="Arial"/>
              </a:rPr>
              <a:t>Substantial changes recommended or council input requested</a:t>
            </a:r>
            <a:endParaRPr lang="en-NZ" sz="1800" b="1">
              <a:solidFill>
                <a:schemeClr val="bg1"/>
              </a:solidFill>
              <a:latin typeface=" Source Sans Pro Semibold"/>
            </a:endParaRPr>
          </a:p>
          <a:p>
            <a:pPr marL="267970">
              <a:lnSpc>
                <a:spcPct val="150000"/>
              </a:lnSpc>
            </a:pPr>
            <a:endParaRPr lang="en-NZ">
              <a:solidFill>
                <a:schemeClr val="bg1"/>
              </a:solidFill>
            </a:endParaRPr>
          </a:p>
          <a:p>
            <a:pPr marL="610870" indent="-342900">
              <a:lnSpc>
                <a:spcPct val="150000"/>
              </a:lnSpc>
              <a:buChar char="•"/>
            </a:pPr>
            <a:endParaRPr lang="en-NZ" sz="2000" b="1">
              <a:solidFill>
                <a:srgbClr val="000000"/>
              </a:solidFill>
              <a:latin typeface="Arial"/>
            </a:endParaRPr>
          </a:p>
          <a:p>
            <a:pPr marL="267970">
              <a:lnSpc>
                <a:spcPct val="150000"/>
              </a:lnSpc>
            </a:pPr>
            <a:endParaRPr lang="en-NZ" sz="2000" b="1">
              <a:solidFill>
                <a:srgbClr val="000000"/>
              </a:solidFill>
              <a:latin typeface="Arial"/>
            </a:endParaRPr>
          </a:p>
          <a:p>
            <a:pPr marL="267970">
              <a:lnSpc>
                <a:spcPct val="150000"/>
              </a:lnSpc>
            </a:pPr>
            <a:endParaRPr lang="en-NZ" sz="2000" b="1">
              <a:solidFill>
                <a:srgbClr val="000000"/>
              </a:solidFill>
              <a:latin typeface="Arial"/>
            </a:endParaRPr>
          </a:p>
          <a:p>
            <a:pPr marL="342900" indent="-342900" fontAlgn="base">
              <a:lnSpc>
                <a:spcPct val="79365"/>
              </a:lnSpc>
              <a:buFont typeface="Arial" panose="020B0603020102020204"/>
              <a:buChar char="•"/>
            </a:pPr>
            <a:endParaRPr lang="en-NZ" sz="1800">
              <a:solidFill>
                <a:srgbClr val="000000"/>
              </a:solidFill>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4B80160-1CAB-0165-59AC-6CA09C199199}"/>
              </a:ext>
            </a:extLst>
          </p:cNvPr>
          <p:cNvSpPr>
            <a:spLocks noGrp="1"/>
          </p:cNvSpPr>
          <p:nvPr>
            <p:ph type="sldNum" sz="quarter" idx="4"/>
          </p:nvPr>
        </p:nvSpPr>
        <p:spPr/>
        <p:txBody>
          <a:bodyPr/>
          <a:lstStyle/>
          <a:p>
            <a:fld id="{9445717F-2858-4043-A9CA-B2273EB60975}" type="slidenum">
              <a:rPr lang="en-US" smtClean="0"/>
              <a:pPr/>
              <a:t>3</a:t>
            </a:fld>
            <a:endParaRPr lang="en-US"/>
          </a:p>
        </p:txBody>
      </p:sp>
    </p:spTree>
    <p:extLst>
      <p:ext uri="{BB962C8B-B14F-4D97-AF65-F5344CB8AC3E}">
        <p14:creationId xmlns:p14="http://schemas.microsoft.com/office/powerpoint/2010/main" val="3386983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30</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1052" y="1562103"/>
            <a:ext cx="7870008"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Generally supportive of approach to over-allocation</a:t>
            </a:r>
          </a:p>
          <a:p>
            <a:pPr marL="629775" lvl="3" indent="-342900" fontAlgn="base">
              <a:lnSpc>
                <a:spcPct val="79365"/>
              </a:lnSpc>
              <a:spcBef>
                <a:spcPts val="600"/>
              </a:spcBef>
              <a:spcAft>
                <a:spcPts val="600"/>
              </a:spcAft>
              <a:buSzPts val="1000"/>
              <a:tabLst>
                <a:tab pos="346710" algn="l"/>
              </a:tabLst>
            </a:pPr>
            <a:r>
              <a:rPr lang="en-NZ" sz="1800">
                <a:latin typeface="Source Sans Pro"/>
                <a:ea typeface="Source Sans Pro"/>
                <a:cs typeface="Times New Roman"/>
              </a:rPr>
              <a:t>Some parties request stricter rules in over-allocated catchments</a:t>
            </a:r>
          </a:p>
          <a:p>
            <a:pPr marL="629775" lvl="3" indent="-342900" fontAlgn="base">
              <a:lnSpc>
                <a:spcPct val="79365"/>
              </a:lnSpc>
              <a:spcBef>
                <a:spcPts val="600"/>
              </a:spcBef>
              <a:spcAft>
                <a:spcPts val="600"/>
              </a:spcAft>
              <a:buSzPts val="1000"/>
              <a:tabLst>
                <a:tab pos="346710" algn="l"/>
              </a:tabLst>
            </a:pPr>
            <a:r>
              <a:rPr lang="en-NZ" sz="1800">
                <a:latin typeface="Source Sans Pro"/>
                <a:ea typeface="Source Sans Pro"/>
                <a:cs typeface="Times New Roman"/>
              </a:rPr>
              <a:t>Others request more time to phase out over-allocation </a:t>
            </a:r>
          </a:p>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Minimum flows and take limits. Some opposition to</a:t>
            </a:r>
            <a:r>
              <a:rPr lang="en-NZ" sz="1600">
                <a:latin typeface="Source Sans Pro"/>
                <a:ea typeface="Source Sans Pro"/>
                <a:cs typeface="Times New Roman"/>
              </a:rPr>
              <a:t>:</a:t>
            </a:r>
          </a:p>
          <a:p>
            <a:pPr marL="629775" lvl="3" indent="-342900" fontAlgn="base">
              <a:lnSpc>
                <a:spcPct val="79365"/>
              </a:lnSpc>
              <a:spcBef>
                <a:spcPts val="600"/>
              </a:spcBef>
              <a:spcAft>
                <a:spcPts val="600"/>
              </a:spcAft>
              <a:buSzPts val="1000"/>
              <a:tabLst>
                <a:tab pos="346710" algn="l"/>
              </a:tabLst>
            </a:pPr>
            <a:r>
              <a:rPr lang="en-NZ" sz="1800">
                <a:latin typeface="Source Sans Pro"/>
                <a:ea typeface="Source Sans Pro"/>
                <a:cs typeface="Times New Roman"/>
              </a:rPr>
              <a:t>Take limits based on consented allocation </a:t>
            </a:r>
          </a:p>
          <a:p>
            <a:pPr marL="629775" lvl="3" indent="-342900" fontAlgn="base">
              <a:lnSpc>
                <a:spcPct val="79365"/>
              </a:lnSpc>
              <a:spcBef>
                <a:spcPts val="600"/>
              </a:spcBef>
              <a:spcAft>
                <a:spcPts val="600"/>
              </a:spcAft>
              <a:buSzPts val="1000"/>
              <a:tabLst>
                <a:tab pos="346710" algn="l"/>
              </a:tabLst>
            </a:pPr>
            <a:r>
              <a:rPr lang="en-NZ" sz="1800">
                <a:latin typeface="Source Sans Pro"/>
                <a:ea typeface="Source Sans Pro"/>
                <a:cs typeface="Times New Roman"/>
              </a:rPr>
              <a:t>Default take limits that apply in some catchments  (too conservative and not effects based)</a:t>
            </a:r>
          </a:p>
          <a:p>
            <a:pPr marL="629775" lvl="3" indent="-342900" fontAlgn="base">
              <a:lnSpc>
                <a:spcPct val="79365"/>
              </a:lnSpc>
              <a:spcBef>
                <a:spcPts val="600"/>
              </a:spcBef>
              <a:spcAft>
                <a:spcPts val="600"/>
              </a:spcAft>
              <a:buSzPts val="1000"/>
              <a:tabLst>
                <a:tab pos="346710" algn="l"/>
              </a:tabLst>
            </a:pPr>
            <a:r>
              <a:rPr lang="en-NZ" sz="1800">
                <a:latin typeface="Source Sans Pro"/>
                <a:ea typeface="Source Sans Pro"/>
                <a:cs typeface="Times New Roman"/>
              </a:rPr>
              <a:t>Ability to set alternative minimum or site-specific flows.</a:t>
            </a:r>
          </a:p>
          <a:p>
            <a:pPr marL="629775" lvl="3" indent="-342900" fontAlgn="base">
              <a:lnSpc>
                <a:spcPct val="79365"/>
              </a:lnSpc>
              <a:spcBef>
                <a:spcPts val="600"/>
              </a:spcBef>
              <a:spcAft>
                <a:spcPts val="600"/>
              </a:spcAft>
              <a:buSzPts val="1000"/>
              <a:tabLst>
                <a:tab pos="346710" algn="l"/>
              </a:tabLst>
            </a:pPr>
            <a:r>
              <a:rPr lang="en-NZ" sz="1800">
                <a:latin typeface="Source Sans Pro"/>
                <a:ea typeface="Source Sans Pro"/>
                <a:cs typeface="Times New Roman"/>
              </a:rPr>
              <a:t>B Block flows &amp; take limit method.</a:t>
            </a:r>
            <a:endParaRPr lang="en-NZ" sz="1500">
              <a:latin typeface="Source Sans Pro"/>
              <a:ea typeface="Source Sans Pro"/>
              <a:cs typeface="Times New Roman"/>
            </a:endParaRPr>
          </a:p>
          <a:p>
            <a:pPr marL="485925" lvl="2" indent="-342900">
              <a:lnSpc>
                <a:spcPct val="79365"/>
              </a:lnSpc>
              <a:spcBef>
                <a:spcPts val="600"/>
              </a:spcBef>
              <a:spcAft>
                <a:spcPts val="600"/>
              </a:spcAft>
            </a:pPr>
            <a:endParaRPr lang="en-NZ" sz="1300">
              <a:highlight>
                <a:srgbClr val="FFFF00"/>
              </a:highlight>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43882" y="10959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
        <p:nvSpPr>
          <p:cNvPr id="8" name="Title 1">
            <a:extLst>
              <a:ext uri="{FF2B5EF4-FFF2-40B4-BE49-F238E27FC236}">
                <a16:creationId xmlns:a16="http://schemas.microsoft.com/office/drawing/2014/main" id="{4E20F9F7-F3FA-AB38-0A41-EEA406C10507}"/>
              </a:ext>
            </a:extLst>
          </p:cNvPr>
          <p:cNvSpPr>
            <a:spLocks noGrp="1"/>
          </p:cNvSpPr>
          <p:nvPr>
            <p:ph type="title"/>
          </p:nvPr>
        </p:nvSpPr>
        <p:spPr>
          <a:xfrm>
            <a:off x="643882" y="471861"/>
            <a:ext cx="7133665" cy="379161"/>
          </a:xfrm>
        </p:spPr>
        <p:txBody>
          <a:body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Tree>
    <p:extLst>
      <p:ext uri="{BB962C8B-B14F-4D97-AF65-F5344CB8AC3E}">
        <p14:creationId xmlns:p14="http://schemas.microsoft.com/office/powerpoint/2010/main" val="21333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43882" y="471861"/>
            <a:ext cx="7133665" cy="379161"/>
          </a:xfrm>
        </p:spPr>
        <p:txBody>
          <a:body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31</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1052" y="1562103"/>
            <a:ext cx="780440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Permitted activity rules</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rules for domestic use and animal drinking water too strict.</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Permit takes for other uses (e.g. horticultural root stock, biosecurity).</a:t>
            </a:r>
          </a:p>
          <a:p>
            <a:pPr marL="342900" lvl="1" indent="-342900">
              <a:lnSpc>
                <a:spcPct val="79365"/>
              </a:lnSpc>
              <a:spcBef>
                <a:spcPts val="600"/>
              </a:spcBef>
              <a:spcAft>
                <a:spcPts val="600"/>
              </a:spcAft>
            </a:pPr>
            <a:endParaRPr lang="en-NZ" sz="2000">
              <a:latin typeface="Calibri" panose="020F0502020204030204" pitchFamily="34" charset="0"/>
              <a:ea typeface="Source Sans Pro"/>
              <a:cs typeface="Calibri" panose="020F0502020204030204" pitchFamily="34" charset="0"/>
            </a:endParaRPr>
          </a:p>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Efficiency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Consider at a broader scale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about unintended consequences</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that efficiency gains will result in insufficient water in dry years.</a:t>
            </a:r>
          </a:p>
          <a:p>
            <a:pPr marL="0" lvl="1" indent="0">
              <a:lnSpc>
                <a:spcPct val="79365"/>
              </a:lnSpc>
              <a:spcBef>
                <a:spcPts val="600"/>
              </a:spcBef>
              <a:spcAft>
                <a:spcPts val="600"/>
              </a:spcAft>
              <a:buNone/>
            </a:pPr>
            <a:endParaRPr lang="en-NZ" sz="1800">
              <a:highlight>
                <a:srgbClr val="FFFF00"/>
              </a:highlight>
              <a:latin typeface="Source Sans Pro"/>
              <a:ea typeface="Source Sans Pro"/>
              <a:cs typeface="Times New Roman"/>
            </a:endParaRPr>
          </a:p>
          <a:p>
            <a:pPr marL="485775" lvl="2" indent="-342900">
              <a:lnSpc>
                <a:spcPct val="79365"/>
              </a:lnSpc>
              <a:spcBef>
                <a:spcPts val="600"/>
              </a:spcBef>
              <a:spcAft>
                <a:spcPts val="600"/>
              </a:spcAft>
            </a:pPr>
            <a:endParaRPr lang="en-NZ" sz="13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43882" y="10959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45517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43882" y="471861"/>
            <a:ext cx="7133665" cy="379161"/>
          </a:xfrm>
        </p:spPr>
        <p:txBody>
          <a:body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32</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1052" y="1562103"/>
            <a:ext cx="780440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Issues raised on env. flows/levels &amp; limits for specific water bodies</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about Clutha Mata-au minimum flow (internal feedback)</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about impacts of environmental levels for controlled lakes on existing REG</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about the minimum flow and take limit for Waikouaiti River</a:t>
            </a:r>
          </a:p>
          <a:p>
            <a:pPr marL="0" lvl="1" indent="0">
              <a:lnSpc>
                <a:spcPct val="79365"/>
              </a:lnSpc>
              <a:spcBef>
                <a:spcPts val="600"/>
              </a:spcBef>
              <a:spcAft>
                <a:spcPts val="600"/>
              </a:spcAft>
              <a:buNone/>
            </a:pPr>
            <a:endParaRPr lang="en-NZ" sz="1800">
              <a:highlight>
                <a:srgbClr val="FFFF00"/>
              </a:highlight>
              <a:latin typeface="Source Sans Pro"/>
              <a:ea typeface="Source Sans Pro"/>
              <a:cs typeface="Times New Roman"/>
            </a:endParaRPr>
          </a:p>
          <a:p>
            <a:pPr marL="485775" lvl="2" indent="-342900">
              <a:lnSpc>
                <a:spcPct val="79365"/>
              </a:lnSpc>
              <a:spcBef>
                <a:spcPts val="600"/>
              </a:spcBef>
              <a:spcAft>
                <a:spcPts val="600"/>
              </a:spcAft>
            </a:pPr>
            <a:endParaRPr lang="en-NZ" sz="13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43882" y="10959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291724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33</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842309" y="1846412"/>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1800">
                <a:latin typeface="Source Sans Pro"/>
                <a:ea typeface="Source Sans Pro"/>
                <a:cs typeface="Times New Roman"/>
              </a:rPr>
              <a:t>Recommendation to amend the environmental flow and take limit for </a:t>
            </a:r>
            <a:r>
              <a:rPr lang="en-NZ" sz="1800" err="1">
                <a:latin typeface="Source Sans Pro"/>
                <a:ea typeface="Source Sans Pro"/>
                <a:cs typeface="Times New Roman"/>
              </a:rPr>
              <a:t>Waikouaiti</a:t>
            </a:r>
            <a:r>
              <a:rPr lang="en-NZ" sz="1800">
                <a:latin typeface="Source Sans Pro"/>
                <a:ea typeface="Source Sans Pro"/>
                <a:cs typeface="Times New Roman"/>
              </a:rPr>
              <a:t> River in the draft LWRP</a:t>
            </a:r>
          </a:p>
          <a:p>
            <a:pPr marL="342900" lvl="1" indent="-342900">
              <a:lnSpc>
                <a:spcPct val="79365"/>
              </a:lnSpc>
              <a:spcBef>
                <a:spcPts val="600"/>
              </a:spcBef>
              <a:spcAft>
                <a:spcPts val="600"/>
              </a:spcAft>
            </a:pPr>
            <a:r>
              <a:rPr lang="en-NZ" sz="1800">
                <a:latin typeface="Source Sans Pro"/>
                <a:ea typeface="Source Sans Pro"/>
                <a:cs typeface="Times New Roman"/>
              </a:rPr>
              <a:t>Set take limit based on actual use </a:t>
            </a:r>
          </a:p>
          <a:p>
            <a:pPr marL="342900" lvl="1" indent="-342900">
              <a:lnSpc>
                <a:spcPct val="79365"/>
              </a:lnSpc>
              <a:spcBef>
                <a:spcPts val="600"/>
              </a:spcBef>
              <a:spcAft>
                <a:spcPts val="600"/>
              </a:spcAft>
            </a:pPr>
            <a:r>
              <a:rPr lang="en-NZ" sz="1800">
                <a:latin typeface="Source Sans Pro"/>
                <a:ea typeface="Source Sans Pro"/>
                <a:cs typeface="Times New Roman"/>
              </a:rPr>
              <a:t>Set minimum flow based on existing ‘residual flows’ </a:t>
            </a:r>
            <a:endParaRPr lang="en-NZ" sz="1800">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775010" y="1286104"/>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067538D5-DE65-6CAD-8F34-C5645D764C8E}"/>
              </a:ext>
            </a:extLst>
          </p:cNvPr>
          <p:cNvSpPr txBox="1">
            <a:spLocks/>
          </p:cNvSpPr>
          <p:nvPr/>
        </p:nvSpPr>
        <p:spPr>
          <a:xfrm>
            <a:off x="676711" y="556795"/>
            <a:ext cx="7133665"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Tree>
    <p:extLst>
      <p:ext uri="{BB962C8B-B14F-4D97-AF65-F5344CB8AC3E}">
        <p14:creationId xmlns:p14="http://schemas.microsoft.com/office/powerpoint/2010/main" val="1224549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DAMMING AND DIVERSION</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34</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US" sz="2000">
                <a:solidFill>
                  <a:srgbClr val="000000"/>
                </a:solidFill>
                <a:latin typeface="Calibri" panose="020F0502020204030204" pitchFamily="34" charset="0"/>
                <a:cs typeface="Calibri" panose="020F0502020204030204" pitchFamily="34" charset="0"/>
              </a:rPr>
              <a:t>New in-stream damming</a:t>
            </a:r>
          </a:p>
          <a:p>
            <a:pPr marL="485775" lvl="2" indent="-342900" fontAlgn="base">
              <a:lnSpc>
                <a:spcPct val="79365"/>
              </a:lnSpc>
              <a:spcBef>
                <a:spcPts val="600"/>
              </a:spcBef>
              <a:spcAft>
                <a:spcPts val="600"/>
              </a:spcAft>
              <a:buSzPts val="1000"/>
              <a:tabLst>
                <a:tab pos="346710" algn="l"/>
              </a:tabLst>
            </a:pPr>
            <a:r>
              <a:rPr lang="en-US" sz="1600">
                <a:latin typeface="Source Sans Pro"/>
                <a:ea typeface="Source Sans Pro"/>
                <a:cs typeface="Times New Roman"/>
              </a:rPr>
              <a:t>Some parties consider the policy approach too stringent; others consider it too lenient. </a:t>
            </a:r>
          </a:p>
          <a:p>
            <a:pPr marL="485775" lvl="2" indent="-342900" fontAlgn="base">
              <a:lnSpc>
                <a:spcPct val="79365"/>
              </a:lnSpc>
              <a:spcBef>
                <a:spcPts val="600"/>
              </a:spcBef>
              <a:spcAft>
                <a:spcPts val="600"/>
              </a:spcAft>
              <a:buSzPts val="1000"/>
              <a:tabLst>
                <a:tab pos="346710" algn="l"/>
              </a:tabLst>
            </a:pPr>
            <a:r>
              <a:rPr lang="en-US" sz="1600">
                <a:latin typeface="Source Sans Pro"/>
                <a:ea typeface="Source Sans Pro"/>
                <a:cs typeface="Times New Roman"/>
              </a:rPr>
              <a:t>Approach responds to strong direction in the NPSFM (avoid loss and extent of river values) and mana whenua aspirations. </a:t>
            </a:r>
          </a:p>
          <a:p>
            <a:pPr marL="342900" lvl="1" indent="-342900">
              <a:lnSpc>
                <a:spcPct val="79365"/>
              </a:lnSpc>
              <a:spcBef>
                <a:spcPts val="600"/>
              </a:spcBef>
              <a:spcAft>
                <a:spcPts val="600"/>
              </a:spcAft>
            </a:pPr>
            <a:r>
              <a:rPr lang="en-US" sz="2000">
                <a:solidFill>
                  <a:srgbClr val="000000"/>
                </a:solidFill>
                <a:latin typeface="Calibri" panose="020F0502020204030204" pitchFamily="34" charset="0"/>
                <a:cs typeface="Calibri" panose="020F0502020204030204" pitchFamily="34" charset="0"/>
              </a:rPr>
              <a:t>Taking of water into in-stream dams</a:t>
            </a:r>
            <a:r>
              <a:rPr lang="en-NZ" sz="2000">
                <a:solidFill>
                  <a:srgbClr val="000000"/>
                </a:solidFill>
                <a:latin typeface="Calibri" panose="020F0502020204030204" pitchFamily="34" charset="0"/>
                <a:cs typeface="Calibri" panose="020F0502020204030204" pitchFamily="34" charset="0"/>
              </a:rPr>
              <a:t>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Concern about requirement to measure or model the impoundment volume and dam inflows and outflows</a:t>
            </a:r>
          </a:p>
          <a:p>
            <a:pPr marL="342900" lvl="1" indent="-342900">
              <a:lnSpc>
                <a:spcPct val="79365"/>
              </a:lnSpc>
              <a:spcBef>
                <a:spcPts val="600"/>
              </a:spcBef>
              <a:spcAft>
                <a:spcPts val="600"/>
              </a:spcAft>
            </a:pPr>
            <a:r>
              <a:rPr lang="en-US" sz="2000">
                <a:solidFill>
                  <a:srgbClr val="000000"/>
                </a:solidFill>
                <a:latin typeface="Calibri" panose="020F0502020204030204" pitchFamily="34" charset="0"/>
                <a:cs typeface="Calibri" panose="020F0502020204030204" pitchFamily="34" charset="0"/>
              </a:rPr>
              <a:t>Fish spawning and </a:t>
            </a:r>
            <a:r>
              <a:rPr lang="en-US" sz="2000" err="1">
                <a:solidFill>
                  <a:srgbClr val="000000"/>
                </a:solidFill>
                <a:latin typeface="Calibri" panose="020F0502020204030204" pitchFamily="34" charset="0"/>
                <a:cs typeface="Calibri" panose="020F0502020204030204" pitchFamily="34" charset="0"/>
              </a:rPr>
              <a:t>taoka</a:t>
            </a:r>
            <a:r>
              <a:rPr lang="en-US" sz="2000">
                <a:solidFill>
                  <a:srgbClr val="000000"/>
                </a:solidFill>
                <a:latin typeface="Calibri" panose="020F0502020204030204" pitchFamily="34" charset="0"/>
                <a:cs typeface="Calibri" panose="020F0502020204030204" pitchFamily="34" charset="0"/>
              </a:rPr>
              <a:t> species</a:t>
            </a:r>
            <a:r>
              <a:rPr lang="en-NZ" sz="2000">
                <a:solidFill>
                  <a:srgbClr val="000000"/>
                </a:solidFill>
                <a:latin typeface="Calibri" panose="020F0502020204030204" pitchFamily="34" charset="0"/>
                <a:cs typeface="Calibri" panose="020F0502020204030204" pitchFamily="34" charset="0"/>
              </a:rPr>
              <a:t>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Need greater recognition of fish spawning in policy and rules.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Request to reference </a:t>
            </a:r>
            <a:r>
              <a:rPr lang="en-NZ" sz="1600" err="1">
                <a:latin typeface="Source Sans Pro"/>
                <a:ea typeface="Source Sans Pro"/>
                <a:cs typeface="Times New Roman"/>
              </a:rPr>
              <a:t>taoka</a:t>
            </a:r>
            <a:r>
              <a:rPr lang="en-NZ" sz="1600">
                <a:latin typeface="Source Sans Pro"/>
                <a:ea typeface="Source Sans Pro"/>
                <a:cs typeface="Times New Roman"/>
              </a:rPr>
              <a:t> species in policies. </a:t>
            </a:r>
          </a:p>
          <a:p>
            <a:pPr marL="485775" lvl="2" indent="-342900">
              <a:lnSpc>
                <a:spcPct val="79365"/>
              </a:lnSpc>
              <a:spcBef>
                <a:spcPts val="600"/>
              </a:spcBef>
              <a:spcAft>
                <a:spcPts val="600"/>
              </a:spcAft>
            </a:pPr>
            <a:endParaRPr lang="en-US" sz="14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147778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DAMMING AND DIVERSION</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35</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US" sz="2000">
                <a:solidFill>
                  <a:srgbClr val="000000"/>
                </a:solidFill>
                <a:latin typeface="Calibri" panose="020F0502020204030204" pitchFamily="34" charset="0"/>
                <a:cs typeface="Calibri" panose="020F0502020204030204" pitchFamily="34" charset="0"/>
              </a:rPr>
              <a:t>Activity status for “drop-out” rules</a:t>
            </a:r>
            <a:r>
              <a:rPr lang="en-NZ" sz="2000">
                <a:solidFill>
                  <a:srgbClr val="000000"/>
                </a:solidFill>
                <a:latin typeface="Calibri" panose="020F0502020204030204" pitchFamily="34" charset="0"/>
                <a:cs typeface="Calibri" panose="020F0502020204030204" pitchFamily="34" charset="0"/>
              </a:rPr>
              <a:t> </a:t>
            </a:r>
          </a:p>
          <a:p>
            <a:pPr marL="485775" lvl="2" indent="-342900">
              <a:lnSpc>
                <a:spcPct val="79365"/>
              </a:lnSpc>
              <a:spcBef>
                <a:spcPts val="600"/>
              </a:spcBef>
              <a:spcAft>
                <a:spcPts val="600"/>
              </a:spcAft>
            </a:pPr>
            <a:r>
              <a:rPr lang="en-NZ" sz="1600">
                <a:latin typeface="Source Sans Pro"/>
                <a:ea typeface="Source Sans Pro"/>
                <a:cs typeface="Times New Roman"/>
              </a:rPr>
              <a:t>Where permitted activities are unable to be met, the “drop-out” rules should be more lenient than discretionary</a:t>
            </a:r>
          </a:p>
          <a:p>
            <a:pPr marL="342900" lvl="1" indent="-342900">
              <a:lnSpc>
                <a:spcPct val="79365"/>
              </a:lnSpc>
              <a:spcBef>
                <a:spcPts val="600"/>
              </a:spcBef>
              <a:spcAft>
                <a:spcPts val="600"/>
              </a:spcAft>
            </a:pPr>
            <a:r>
              <a:rPr lang="en-US" sz="2000">
                <a:solidFill>
                  <a:srgbClr val="000000"/>
                </a:solidFill>
                <a:latin typeface="Calibri" panose="020F0502020204030204" pitchFamily="34" charset="0"/>
                <a:cs typeface="Calibri" panose="020F0502020204030204" pitchFamily="34" charset="0"/>
              </a:rPr>
              <a:t>Diversions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Clarify what effects are being managed by the diversion rules </a:t>
            </a:r>
          </a:p>
          <a:p>
            <a:pPr marL="485775" lvl="2" indent="-342900">
              <a:lnSpc>
                <a:spcPct val="79365"/>
              </a:lnSpc>
              <a:spcBef>
                <a:spcPts val="600"/>
              </a:spcBef>
              <a:spcAft>
                <a:spcPts val="600"/>
              </a:spcAft>
            </a:pPr>
            <a:r>
              <a:rPr lang="en-NZ" sz="1600">
                <a:latin typeface="Source Sans Pro"/>
                <a:ea typeface="Source Sans Pro"/>
                <a:cs typeface="Times New Roman"/>
              </a:rPr>
              <a:t>Amend the conditions to control the scale, timing and relevant adverse effects. </a:t>
            </a:r>
            <a:endParaRPr lang="en-US" sz="160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284881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FMU and rohe specific provisions</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36</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solidFill>
                  <a:srgbClr val="000000"/>
                </a:solidFill>
                <a:latin typeface="Calibri" panose="020F0502020204030204" pitchFamily="34" charset="0"/>
                <a:cs typeface="Calibri" panose="020F0502020204030204" pitchFamily="34" charset="0"/>
              </a:rPr>
              <a:t>Environmental outcomes/objectives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General support for the environmental outcomes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Some parties request reordering, inclusion of new environmental outcomes  (sometimes  FMU specific), and amendments to the wording </a:t>
            </a:r>
          </a:p>
          <a:p>
            <a:pPr marL="342900" lvl="1" indent="-342900">
              <a:lnSpc>
                <a:spcPct val="79365"/>
              </a:lnSpc>
              <a:spcBef>
                <a:spcPts val="600"/>
              </a:spcBef>
              <a:spcAft>
                <a:spcPts val="600"/>
              </a:spcAft>
            </a:pPr>
            <a:r>
              <a:rPr lang="en-NZ" sz="2000">
                <a:solidFill>
                  <a:srgbClr val="000000"/>
                </a:solidFill>
                <a:latin typeface="Calibri" panose="020F0502020204030204" pitchFamily="34" charset="0"/>
                <a:cs typeface="Calibri" panose="020F0502020204030204" pitchFamily="34" charset="0"/>
              </a:rPr>
              <a:t>Policies in North Otago FMU Chapter </a:t>
            </a:r>
          </a:p>
          <a:p>
            <a:pPr marL="342900" lvl="1" indent="-342900">
              <a:lnSpc>
                <a:spcPct val="79365"/>
              </a:lnSpc>
              <a:spcBef>
                <a:spcPts val="600"/>
              </a:spcBef>
              <a:spcAft>
                <a:spcPts val="600"/>
              </a:spcAft>
            </a:pPr>
            <a:r>
              <a:rPr lang="en-NZ" sz="2000">
                <a:solidFill>
                  <a:srgbClr val="000000"/>
                </a:solidFill>
                <a:latin typeface="Calibri" panose="020F0502020204030204" pitchFamily="34" charset="0"/>
                <a:cs typeface="Calibri" panose="020F0502020204030204" pitchFamily="34" charset="0"/>
              </a:rPr>
              <a:t>FMU &amp; </a:t>
            </a:r>
            <a:r>
              <a:rPr lang="en-NZ" sz="2000" err="1">
                <a:solidFill>
                  <a:srgbClr val="000000"/>
                </a:solidFill>
                <a:latin typeface="Calibri" panose="020F0502020204030204" pitchFamily="34" charset="0"/>
                <a:cs typeface="Calibri" panose="020F0502020204030204" pitchFamily="34" charset="0"/>
              </a:rPr>
              <a:t>rohe</a:t>
            </a:r>
            <a:r>
              <a:rPr lang="en-NZ" sz="2000">
                <a:solidFill>
                  <a:srgbClr val="000000"/>
                </a:solidFill>
                <a:latin typeface="Calibri" panose="020F0502020204030204" pitchFamily="34" charset="0"/>
                <a:cs typeface="Calibri" panose="020F0502020204030204" pitchFamily="34" charset="0"/>
              </a:rPr>
              <a:t> specific rules </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Oppose activity status</a:t>
            </a:r>
          </a:p>
          <a:p>
            <a:pPr marL="485775" lvl="2" indent="-342900" fontAlgn="base">
              <a:lnSpc>
                <a:spcPct val="79365"/>
              </a:lnSpc>
              <a:spcBef>
                <a:spcPts val="600"/>
              </a:spcBef>
              <a:spcAft>
                <a:spcPts val="600"/>
              </a:spcAft>
              <a:buSzPts val="1000"/>
              <a:tabLst>
                <a:tab pos="346710" algn="l"/>
              </a:tabLst>
            </a:pPr>
            <a:r>
              <a:rPr lang="en-NZ" sz="1600">
                <a:latin typeface="Source Sans Pro"/>
                <a:ea typeface="Source Sans Pro"/>
                <a:cs typeface="Times New Roman"/>
              </a:rPr>
              <a:t>Oppose some of the setbacks </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1629705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FMU and rohe specific provisions</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37</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solidFill>
                  <a:srgbClr val="000000"/>
                </a:solidFill>
                <a:latin typeface="Calibri" panose="020F0502020204030204" pitchFamily="34" charset="0"/>
                <a:cs typeface="Calibri" panose="020F0502020204030204" pitchFamily="34" charset="0"/>
              </a:rPr>
              <a:t>Some request limits for groundwater</a:t>
            </a:r>
          </a:p>
          <a:p>
            <a:pPr marL="342900" lvl="1" indent="-342900" fontAlgn="base">
              <a:lnSpc>
                <a:spcPct val="79365"/>
              </a:lnSpc>
              <a:spcBef>
                <a:spcPts val="600"/>
              </a:spcBef>
              <a:spcAft>
                <a:spcPts val="600"/>
              </a:spcAft>
              <a:buSzPts val="1000"/>
            </a:pPr>
            <a:r>
              <a:rPr lang="en-NZ" sz="2000">
                <a:solidFill>
                  <a:srgbClr val="000000"/>
                </a:solidFill>
                <a:latin typeface="Calibri" panose="020F0502020204030204" pitchFamily="34" charset="0"/>
                <a:cs typeface="Calibri" panose="020F0502020204030204" pitchFamily="34" charset="0"/>
              </a:rPr>
              <a:t>Target attribute states/alternative criteria</a:t>
            </a:r>
            <a:r>
              <a:rPr lang="en-US" sz="2000">
                <a:solidFill>
                  <a:srgbClr val="000000"/>
                </a:solidFill>
                <a:latin typeface="Calibri" panose="020F0502020204030204" pitchFamily="34" charset="0"/>
                <a:cs typeface="Calibri" panose="020F0502020204030204" pitchFamily="34" charset="0"/>
              </a:rPr>
              <a:t> </a:t>
            </a:r>
          </a:p>
          <a:p>
            <a:pPr marL="485775" lvl="2" indent="-342900" fontAlgn="base">
              <a:lnSpc>
                <a:spcPct val="79365"/>
              </a:lnSpc>
              <a:spcBef>
                <a:spcPts val="600"/>
              </a:spcBef>
              <a:spcAft>
                <a:spcPts val="600"/>
              </a:spcAft>
              <a:buSzPts val="1000"/>
              <a:tabLst>
                <a:tab pos="346710" algn="l"/>
              </a:tabLst>
            </a:pPr>
            <a:r>
              <a:rPr lang="en-NZ" sz="1700">
                <a:latin typeface="Source Sans Pro"/>
                <a:ea typeface="Source Sans Pro"/>
                <a:cs typeface="Times New Roman"/>
              </a:rPr>
              <a:t>Some support</a:t>
            </a:r>
          </a:p>
          <a:p>
            <a:pPr marL="485775" lvl="2" indent="-342900" fontAlgn="base">
              <a:lnSpc>
                <a:spcPct val="79365"/>
              </a:lnSpc>
              <a:spcBef>
                <a:spcPts val="600"/>
              </a:spcBef>
              <a:spcAft>
                <a:spcPts val="600"/>
              </a:spcAft>
              <a:buSzPts val="1000"/>
              <a:tabLst>
                <a:tab pos="346710" algn="l"/>
              </a:tabLst>
            </a:pPr>
            <a:r>
              <a:rPr lang="en-NZ" sz="1700">
                <a:latin typeface="Source Sans Pro"/>
                <a:ea typeface="Source Sans Pro"/>
                <a:cs typeface="Times New Roman"/>
              </a:rPr>
              <a:t>Some TAS are </a:t>
            </a:r>
            <a:r>
              <a:rPr lang="en-NZ" sz="2000">
                <a:latin typeface="Source Sans Pro"/>
                <a:ea typeface="Source Sans Pro"/>
                <a:cs typeface="Times New Roman"/>
              </a:rPr>
              <a:t>too low </a:t>
            </a:r>
          </a:p>
          <a:p>
            <a:pPr marL="485775" lvl="2" indent="-342900" fontAlgn="base">
              <a:lnSpc>
                <a:spcPct val="79365"/>
              </a:lnSpc>
              <a:spcBef>
                <a:spcPts val="600"/>
              </a:spcBef>
              <a:spcAft>
                <a:spcPts val="600"/>
              </a:spcAft>
              <a:buSzPts val="1000"/>
              <a:tabLst>
                <a:tab pos="346710" algn="l"/>
              </a:tabLst>
            </a:pPr>
            <a:r>
              <a:rPr lang="en-NZ" sz="2000">
                <a:latin typeface="Source Sans Pro"/>
                <a:ea typeface="Source Sans Pro"/>
                <a:cs typeface="Times New Roman"/>
              </a:rPr>
              <a:t>TAS for more locations, values and water body types (e.g. wetlands)</a:t>
            </a:r>
          </a:p>
          <a:p>
            <a:pPr marL="485775" lvl="2" indent="-342900" fontAlgn="base">
              <a:lnSpc>
                <a:spcPct val="79365"/>
              </a:lnSpc>
              <a:spcBef>
                <a:spcPts val="600"/>
              </a:spcBef>
              <a:spcAft>
                <a:spcPts val="600"/>
              </a:spcAft>
              <a:buSzPts val="1000"/>
              <a:tabLst>
                <a:tab pos="346710" algn="l"/>
              </a:tabLst>
            </a:pPr>
            <a:r>
              <a:rPr lang="en-NZ" sz="2000">
                <a:latin typeface="Source Sans Pro"/>
                <a:ea typeface="Source Sans Pro"/>
                <a:cs typeface="Times New Roman"/>
              </a:rPr>
              <a:t>Disconnect between values and TAS/alternative criteria</a:t>
            </a:r>
            <a:endParaRPr lang="en-US" sz="2000">
              <a:latin typeface="Source Sans Pro"/>
              <a:ea typeface="Source Sans Pro"/>
              <a:cs typeface="Times New Roman"/>
            </a:endParaRPr>
          </a:p>
          <a:p>
            <a:pPr marL="485775" lvl="2" indent="-342900" fontAlgn="base">
              <a:lnSpc>
                <a:spcPct val="79365"/>
              </a:lnSpc>
              <a:spcBef>
                <a:spcPts val="600"/>
              </a:spcBef>
              <a:spcAft>
                <a:spcPts val="600"/>
              </a:spcAft>
              <a:buSzPts val="1000"/>
              <a:tabLst>
                <a:tab pos="346710" algn="l"/>
              </a:tabLst>
            </a:pPr>
            <a:r>
              <a:rPr lang="en-NZ" sz="2000">
                <a:latin typeface="Source Sans Pro"/>
                <a:ea typeface="Source Sans Pro"/>
                <a:cs typeface="Times New Roman"/>
              </a:rPr>
              <a:t>Some request more monitoring sites</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256190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4</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425884" y="1402915"/>
            <a:ext cx="8328149" cy="3498472"/>
          </a:xfrm>
        </p:spPr>
        <p:txBody>
          <a:bodyPr vert="horz" lIns="91440" tIns="45720" rIns="91440" bIns="45720" rtlCol="0" anchor="t">
            <a:normAutofit fontScale="25000" lnSpcReduction="20000"/>
          </a:bodyPr>
          <a:lstStyle/>
          <a:p>
            <a:pPr fontAlgn="base">
              <a:lnSpc>
                <a:spcPct val="127000"/>
              </a:lnSpc>
              <a:buSzPts val="1000"/>
              <a:tabLst>
                <a:tab pos="346710" algn="l"/>
              </a:tabLst>
            </a:pPr>
            <a:r>
              <a:rPr lang="en-NZ" sz="7200" kern="0">
                <a:solidFill>
                  <a:srgbClr val="0A2D46"/>
                </a:solidFill>
                <a:latin typeface="Source Sans Pro" panose="020B0503030403020204" pitchFamily="34" charset="0"/>
                <a:ea typeface="Source Sans Pro" panose="020B0503030403020204" pitchFamily="34" charset="0"/>
                <a:cs typeface="Times New Roman"/>
              </a:rPr>
              <a:t>From 10 January – 23 February 2024</a:t>
            </a:r>
          </a:p>
          <a:p>
            <a:pPr fontAlgn="base">
              <a:lnSpc>
                <a:spcPct val="127000"/>
              </a:lnSpc>
              <a:buSzPts val="1000"/>
              <a:tabLst>
                <a:tab pos="346710" algn="l"/>
              </a:tabLst>
            </a:pPr>
            <a:endParaRPr lang="en-NZ" sz="7200" kern="0">
              <a:solidFill>
                <a:srgbClr val="0A2D46"/>
              </a:solidFill>
              <a:latin typeface="Source Sans Pro" panose="020B0503030403020204" pitchFamily="34" charset="0"/>
              <a:ea typeface="Source Sans Pro" panose="020B0503030403020204" pitchFamily="34" charset="0"/>
              <a:cs typeface="Times New Roman" panose="02020603050405020304" pitchFamily="18" charset="0"/>
            </a:endParaRPr>
          </a:p>
          <a:p>
            <a:pPr fontAlgn="base">
              <a:lnSpc>
                <a:spcPct val="127000"/>
              </a:lnSpc>
              <a:buSzPts val="1000"/>
              <a:tabLst>
                <a:tab pos="346710" algn="l"/>
              </a:tabLst>
            </a:pPr>
            <a:r>
              <a:rPr lang="en-NZ" sz="7200" kern="0">
                <a:solidFill>
                  <a:srgbClr val="0A2D46"/>
                </a:solidFill>
                <a:latin typeface="Source Sans Pro" panose="020B0503030403020204" pitchFamily="34" charset="0"/>
                <a:ea typeface="Source Sans Pro" panose="020B0503030403020204" pitchFamily="34" charset="0"/>
                <a:cs typeface="Times New Roman"/>
              </a:rPr>
              <a:t>Consulted parties:</a:t>
            </a: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Ministers and Government agencies</a:t>
            </a: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Takata whenua</a:t>
            </a:r>
            <a:endParaRPr lang="pt-BR" sz="6400" kern="0">
              <a:solidFill>
                <a:srgbClr val="0A2D46"/>
              </a:solidFill>
              <a:latin typeface="Source Sans Pro" panose="020B0503030403020204" pitchFamily="34" charset="0"/>
              <a:ea typeface="Source Sans Pro" panose="020B0503030403020204" pitchFamily="34" charset="0"/>
              <a:cs typeface="Times New Roman"/>
            </a:endParaRP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District councils</a:t>
            </a: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Neighbouring regional councils</a:t>
            </a:r>
          </a:p>
          <a:p>
            <a:pPr marL="342900" indent="-342900" fontAlgn="base">
              <a:lnSpc>
                <a:spcPct val="127000"/>
              </a:lnSpc>
              <a:buSzPts val="1000"/>
              <a:buFont typeface="Symbol" panose="05050102010706020507" pitchFamily="18" charset="2"/>
              <a:buChar char=""/>
              <a:tabLst>
                <a:tab pos="346710" algn="l"/>
              </a:tabLst>
            </a:pPr>
            <a:endParaRPr lang="en-NZ" sz="6400" kern="0">
              <a:solidFill>
                <a:srgbClr val="0A2D46"/>
              </a:solidFill>
              <a:latin typeface="Source Sans Pro" panose="020B0503030403020204" pitchFamily="34" charset="0"/>
              <a:ea typeface="Source Sans Pro" panose="020B0503030403020204" pitchFamily="34" charset="0"/>
              <a:cs typeface="Times New Roman"/>
            </a:endParaRP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Industry / sector groups</a:t>
            </a: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Energy companies</a:t>
            </a:r>
          </a:p>
          <a:p>
            <a:pPr marL="342900" indent="-342900" fontAlgn="base">
              <a:lnSpc>
                <a:spcPct val="127000"/>
              </a:lnSpc>
              <a:buSzPts val="1000"/>
              <a:buFont typeface="Symbol" panose="05050102010706020507" pitchFamily="18" charset="2"/>
              <a:buChar char=""/>
              <a:tabLst>
                <a:tab pos="346710" algn="l"/>
              </a:tabLst>
            </a:pPr>
            <a:r>
              <a:rPr lang="en-NZ" sz="6400" kern="0">
                <a:solidFill>
                  <a:srgbClr val="0A2D46"/>
                </a:solidFill>
                <a:latin typeface="Source Sans Pro" panose="020B0503030403020204" pitchFamily="34" charset="0"/>
                <a:ea typeface="Source Sans Pro" panose="020B0503030403020204" pitchFamily="34" charset="0"/>
                <a:cs typeface="Times New Roman"/>
              </a:rPr>
              <a:t>Environmental groups</a:t>
            </a:r>
          </a:p>
          <a:p>
            <a:pPr fontAlgn="base">
              <a:lnSpc>
                <a:spcPct val="107000"/>
              </a:lnSpc>
              <a:spcAft>
                <a:spcPts val="800"/>
              </a:spcAft>
            </a:pPr>
            <a:endParaRPr lang="en-NZ" sz="2000">
              <a:latin typeface="Source Sans Pro"/>
              <a:ea typeface="Source Sans Pro"/>
              <a:cs typeface="Times New Roman"/>
            </a:endParaRPr>
          </a:p>
        </p:txBody>
      </p:sp>
      <p:sp>
        <p:nvSpPr>
          <p:cNvPr id="8" name="Title 1">
            <a:extLst>
              <a:ext uri="{FF2B5EF4-FFF2-40B4-BE49-F238E27FC236}">
                <a16:creationId xmlns:a16="http://schemas.microsoft.com/office/drawing/2014/main" id="{B902A929-20CC-E8AE-AEC1-B0D30300A488}"/>
              </a:ext>
            </a:extLst>
          </p:cNvPr>
          <p:cNvSpPr>
            <a:spLocks noGrp="1"/>
          </p:cNvSpPr>
          <p:nvPr>
            <p:ph type="title"/>
          </p:nvPr>
        </p:nvSpPr>
        <p:spPr>
          <a:xfrm>
            <a:off x="329454" y="282720"/>
            <a:ext cx="7601830" cy="379161"/>
          </a:xfrm>
        </p:spPr>
        <p:txBody>
          <a:bodyPr/>
          <a:lstStyle/>
          <a:p>
            <a:pPr fontAlgn="base">
              <a:lnSpc>
                <a:spcPct val="127000"/>
              </a:lnSpc>
              <a:buSzPts val="1000"/>
              <a:tabLst>
                <a:tab pos="346710" algn="l"/>
              </a:tabLst>
            </a:pPr>
            <a:r>
              <a:rPr lang="en-NZ" sz="2800" kern="0">
                <a:latin typeface="Source Sans Pro" panose="020B0503030403020204" pitchFamily="34" charset="0"/>
                <a:ea typeface="Source Sans Pro" panose="020B0503030403020204" pitchFamily="34" charset="0"/>
                <a:cs typeface="Times New Roman" panose="02020603050405020304" pitchFamily="18" charset="0"/>
              </a:rPr>
              <a:t>Pre-notification consultation</a:t>
            </a:r>
            <a:endParaRPr lang="en-NZ" sz="1800" kern="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444421F-A575-6120-8B5D-99BD8DE50617}"/>
              </a:ext>
            </a:extLst>
          </p:cNvPr>
          <p:cNvSpPr txBox="1"/>
          <p:nvPr/>
        </p:nvSpPr>
        <p:spPr>
          <a:xfrm>
            <a:off x="329454" y="701580"/>
            <a:ext cx="7355541" cy="400110"/>
          </a:xfrm>
          <a:prstGeom prst="rect">
            <a:avLst/>
          </a:prstGeom>
          <a:noFill/>
        </p:spPr>
        <p:txBody>
          <a:bodyPr wrap="square" rtlCol="0">
            <a:spAutoFit/>
          </a:bodyPr>
          <a:lstStyle/>
          <a:p>
            <a:r>
              <a:rPr lang="en-NZ" sz="2000" b="1">
                <a:solidFill>
                  <a:srgbClr val="0082B4"/>
                </a:solidFill>
                <a:latin typeface="Source Sans Pro" panose="020B0503030403020204" pitchFamily="34" charset="0"/>
                <a:ea typeface="Source Sans Pro" panose="020B0503030403020204" pitchFamily="34" charset="0"/>
                <a:cs typeface="Arial"/>
              </a:rPr>
              <a:t>(Clause 3, Part I, Schedule 1 - RMA)</a:t>
            </a:r>
          </a:p>
        </p:txBody>
      </p:sp>
    </p:spTree>
    <p:extLst>
      <p:ext uri="{BB962C8B-B14F-4D97-AF65-F5344CB8AC3E}">
        <p14:creationId xmlns:p14="http://schemas.microsoft.com/office/powerpoint/2010/main" val="71826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5</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991857" y="1380985"/>
            <a:ext cx="6899074" cy="1582932"/>
          </a:xfrm>
        </p:spPr>
        <p:txBody>
          <a:bodyPr vert="horz" lIns="91440" tIns="45720" rIns="91440" bIns="45720" rtlCol="0" anchor="t">
            <a:normAutofit fontScale="25000" lnSpcReduction="20000"/>
          </a:bodyPr>
          <a:lstStyle/>
          <a:p>
            <a:pPr marL="342900" indent="-342900" fontAlgn="base">
              <a:lnSpc>
                <a:spcPct val="127000"/>
              </a:lnSpc>
              <a:buSzPts val="1000"/>
              <a:buFont typeface="Symbol" panose="05050102010706020507" pitchFamily="18" charset="2"/>
              <a:buChar char=""/>
              <a:tabLst>
                <a:tab pos="346710" algn="l"/>
              </a:tabLst>
            </a:pPr>
            <a:r>
              <a:rPr lang="en-NZ" sz="8000" kern="0">
                <a:solidFill>
                  <a:srgbClr val="0A2D46"/>
                </a:solidFill>
                <a:latin typeface="Source Sans Pro" panose="020B0503030403020204" pitchFamily="34" charset="0"/>
                <a:ea typeface="Source Sans Pro" panose="020B0503030403020204" pitchFamily="34" charset="0"/>
                <a:cs typeface="Times New Roman" panose="02020603050405020304" pitchFamily="18" charset="0"/>
              </a:rPr>
              <a:t>Review of the Cl. 3 pre-notification consultation draft</a:t>
            </a:r>
          </a:p>
          <a:p>
            <a:pPr marL="342900" indent="-342900" fontAlgn="base">
              <a:lnSpc>
                <a:spcPct val="127000"/>
              </a:lnSpc>
              <a:buSzPts val="1000"/>
              <a:buFont typeface="Symbol" panose="05050102010706020507" pitchFamily="18" charset="2"/>
              <a:buChar char=""/>
              <a:tabLst>
                <a:tab pos="346710" algn="l"/>
              </a:tabLst>
            </a:pPr>
            <a:r>
              <a:rPr lang="en-NZ" sz="8000" kern="0">
                <a:solidFill>
                  <a:srgbClr val="0A2D46"/>
                </a:solidFill>
                <a:latin typeface="Source Sans Pro" panose="020B0503030403020204" pitchFamily="34" charset="0"/>
                <a:ea typeface="Source Sans Pro" panose="020B0503030403020204" pitchFamily="34" charset="0"/>
                <a:cs typeface="Times New Roman" panose="02020603050405020304" pitchFamily="18" charset="0"/>
              </a:rPr>
              <a:t>Period January 2024 – February 2024</a:t>
            </a:r>
          </a:p>
          <a:p>
            <a:pPr marL="342900" indent="-342900" fontAlgn="base">
              <a:lnSpc>
                <a:spcPct val="127000"/>
              </a:lnSpc>
              <a:buSzPts val="1000"/>
              <a:buFont typeface="Symbol" panose="05050102010706020507" pitchFamily="18" charset="2"/>
              <a:buChar char=""/>
              <a:tabLst>
                <a:tab pos="346710" algn="l"/>
              </a:tabLst>
            </a:pPr>
            <a:r>
              <a:rPr lang="en-NZ" sz="8000" kern="0">
                <a:solidFill>
                  <a:srgbClr val="0A2D46"/>
                </a:solidFill>
                <a:latin typeface="Source Sans Pro" panose="020B0503030403020204" pitchFamily="34" charset="0"/>
                <a:ea typeface="Source Sans Pro" panose="020B0503030403020204" pitchFamily="34" charset="0"/>
                <a:cs typeface="Times New Roman" panose="02020603050405020304" pitchFamily="18" charset="0"/>
              </a:rPr>
              <a:t>Reviews by science, regulatory and engineering teams, and Councillors</a:t>
            </a:r>
          </a:p>
          <a:p>
            <a:pPr fontAlgn="base">
              <a:lnSpc>
                <a:spcPct val="127000"/>
              </a:lnSpc>
              <a:buSzPts val="1000"/>
              <a:tabLst>
                <a:tab pos="346710" algn="l"/>
              </a:tabLst>
            </a:pPr>
            <a:endParaRPr lang="en-NZ" sz="7200" kern="0">
              <a:latin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B902A929-20CC-E8AE-AEC1-B0D30300A488}"/>
              </a:ext>
            </a:extLst>
          </p:cNvPr>
          <p:cNvSpPr>
            <a:spLocks noGrp="1"/>
          </p:cNvSpPr>
          <p:nvPr>
            <p:ph type="title"/>
          </p:nvPr>
        </p:nvSpPr>
        <p:spPr>
          <a:xfrm>
            <a:off x="991857" y="740201"/>
            <a:ext cx="7133665" cy="379161"/>
          </a:xfrm>
        </p:spPr>
        <p:txBody>
          <a:bodyPr/>
          <a:lstStyle/>
          <a:p>
            <a:pPr fontAlgn="base">
              <a:lnSpc>
                <a:spcPct val="127000"/>
              </a:lnSpc>
              <a:buSzPts val="1000"/>
              <a:tabLst>
                <a:tab pos="346710" algn="l"/>
              </a:tabLst>
            </a:pPr>
            <a:r>
              <a:rPr lang="en-NZ" kern="0">
                <a:latin typeface="Source Sans Pro" panose="020B0503030403020204" pitchFamily="34" charset="0"/>
                <a:ea typeface="Source Sans Pro" panose="020B0503030403020204" pitchFamily="34" charset="0"/>
                <a:cs typeface="Times New Roman" panose="02020603050405020304" pitchFamily="18" charset="0"/>
              </a:rPr>
              <a:t>Internal review</a:t>
            </a:r>
          </a:p>
        </p:txBody>
      </p:sp>
    </p:spTree>
    <p:extLst>
      <p:ext uri="{BB962C8B-B14F-4D97-AF65-F5344CB8AC3E}">
        <p14:creationId xmlns:p14="http://schemas.microsoft.com/office/powerpoint/2010/main" val="56365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running through a grassy area&#10;&#10;Description automatically generated">
            <a:extLst>
              <a:ext uri="{FF2B5EF4-FFF2-40B4-BE49-F238E27FC236}">
                <a16:creationId xmlns:a16="http://schemas.microsoft.com/office/drawing/2014/main" id="{91BF56EF-FF87-76D2-FA80-0E03733C42A0}"/>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1"/>
            <a:ext cx="9144000" cy="5143499"/>
          </a:xfrm>
          <a:prstGeom prst="rect">
            <a:avLst/>
          </a:prstGeom>
          <a:gradFill>
            <a:gsLst>
              <a:gs pos="0">
                <a:schemeClr val="accent3">
                  <a:lumMod val="5000"/>
                  <a:lumOff val="95000"/>
                  <a:alpha val="2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5" name="Text Placeholder 4">
            <a:extLst>
              <a:ext uri="{FF2B5EF4-FFF2-40B4-BE49-F238E27FC236}">
                <a16:creationId xmlns:a16="http://schemas.microsoft.com/office/drawing/2014/main" id="{B80CAAF1-B9A8-2536-B890-83A774534FCB}"/>
              </a:ext>
            </a:extLst>
          </p:cNvPr>
          <p:cNvSpPr>
            <a:spLocks noGrp="1"/>
          </p:cNvSpPr>
          <p:nvPr>
            <p:ph type="body" sz="quarter" idx="21"/>
          </p:nvPr>
        </p:nvSpPr>
        <p:spPr>
          <a:xfrm>
            <a:off x="126982" y="1877971"/>
            <a:ext cx="7828156" cy="1221616"/>
          </a:xfrm>
          <a:noFill/>
          <a:effectLst>
            <a:softEdge rad="63500"/>
          </a:effectLst>
        </p:spPr>
        <p:txBody>
          <a:bodyPr vert="horz" lIns="91440" tIns="45720" rIns="91440" bIns="45720" numCol="1" spcCol="180000" rtlCol="0" anchor="t">
            <a:noAutofit/>
          </a:bodyPr>
          <a:lstStyle/>
          <a:p>
            <a:pPr marL="267970">
              <a:lnSpc>
                <a:spcPct val="150000"/>
              </a:lnSpc>
            </a:pPr>
            <a:endParaRPr lang="en-NZ" sz="1100" b="1">
              <a:solidFill>
                <a:schemeClr val="tx1"/>
              </a:solidFill>
              <a:latin typeface="Arial" panose="020B0604020202020204" pitchFamily="34" charset="0"/>
            </a:endParaRPr>
          </a:p>
          <a:p>
            <a:pPr marL="267970" algn="ctr">
              <a:lnSpc>
                <a:spcPct val="150000"/>
              </a:lnSpc>
            </a:pPr>
            <a:r>
              <a:rPr lang="en-NZ" sz="3000" b="1">
                <a:solidFill>
                  <a:schemeClr val="bg1"/>
                </a:solidFill>
                <a:highlight>
                  <a:srgbClr val="0A395B"/>
                </a:highlight>
                <a:latin typeface="Source Sans Pro Semibold"/>
                <a:ea typeface="Source Sans Pro Semibold"/>
                <a:cs typeface="Arial"/>
              </a:rPr>
              <a:t>Overview of Clause 3 feedback</a:t>
            </a:r>
          </a:p>
          <a:p>
            <a:pPr marL="610870" indent="-342900">
              <a:lnSpc>
                <a:spcPct val="150000"/>
              </a:lnSpc>
              <a:buChar char="•"/>
            </a:pPr>
            <a:endParaRPr lang="en-NZ" sz="2000" b="1">
              <a:solidFill>
                <a:srgbClr val="000000"/>
              </a:solidFill>
              <a:latin typeface="Arial"/>
            </a:endParaRPr>
          </a:p>
          <a:p>
            <a:pPr marL="267970">
              <a:lnSpc>
                <a:spcPct val="150000"/>
              </a:lnSpc>
            </a:pPr>
            <a:endParaRPr lang="en-NZ" sz="2000" b="1">
              <a:solidFill>
                <a:srgbClr val="000000"/>
              </a:solidFill>
              <a:latin typeface="Arial"/>
            </a:endParaRPr>
          </a:p>
          <a:p>
            <a:pPr marL="267970">
              <a:lnSpc>
                <a:spcPct val="150000"/>
              </a:lnSpc>
            </a:pPr>
            <a:endParaRPr lang="en-NZ" sz="2000" b="1">
              <a:solidFill>
                <a:srgbClr val="000000"/>
              </a:solidFill>
              <a:latin typeface="Arial"/>
            </a:endParaRPr>
          </a:p>
          <a:p>
            <a:pPr marL="342900" indent="-342900" fontAlgn="base">
              <a:lnSpc>
                <a:spcPct val="79365"/>
              </a:lnSpc>
              <a:buFont typeface="Arial" panose="020B0603020102020204"/>
              <a:buChar char="•"/>
            </a:pPr>
            <a:endParaRPr lang="en-NZ" sz="1800">
              <a:solidFill>
                <a:srgbClr val="000000"/>
              </a:solidFill>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4B80160-1CAB-0165-59AC-6CA09C199199}"/>
              </a:ext>
            </a:extLst>
          </p:cNvPr>
          <p:cNvSpPr>
            <a:spLocks noGrp="1"/>
          </p:cNvSpPr>
          <p:nvPr>
            <p:ph type="sldNum" sz="quarter" idx="4"/>
          </p:nvPr>
        </p:nvSpPr>
        <p:spPr/>
        <p:txBody>
          <a:bodyPr/>
          <a:lstStyle/>
          <a:p>
            <a:fld id="{9445717F-2858-4043-A9CA-B2273EB60975}" type="slidenum">
              <a:rPr lang="en-US" smtClean="0"/>
              <a:pPr/>
              <a:t>6</a:t>
            </a:fld>
            <a:endParaRPr lang="en-US"/>
          </a:p>
        </p:txBody>
      </p:sp>
    </p:spTree>
    <p:extLst>
      <p:ext uri="{BB962C8B-B14F-4D97-AF65-F5344CB8AC3E}">
        <p14:creationId xmlns:p14="http://schemas.microsoft.com/office/powerpoint/2010/main" val="321978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7</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7220" y="1209541"/>
            <a:ext cx="7909560" cy="3756541"/>
          </a:xfrm>
        </p:spPr>
        <p:txBody>
          <a:bodyPr vert="horz" lIns="91440" tIns="45720" rIns="91440" bIns="45720" rtlCol="0" anchor="t">
            <a:normAutofit fontScale="32500" lnSpcReduction="20000"/>
          </a:bodyPr>
          <a:lstStyle/>
          <a:p>
            <a:pPr marL="342900" indent="-342900" fontAlgn="base">
              <a:lnSpc>
                <a:spcPct val="127000"/>
              </a:lnSpc>
              <a:buSzPts val="1000"/>
              <a:buFont typeface="Symbol" panose="05050102010706020507" pitchFamily="18" charset="2"/>
              <a:buChar char=""/>
              <a:tabLst>
                <a:tab pos="346710" algn="l"/>
              </a:tabLst>
            </a:pPr>
            <a:r>
              <a:rPr lang="en-NZ" sz="5500" kern="0">
                <a:latin typeface="Calibri" panose="020F0502020204030204" pitchFamily="34" charset="0"/>
                <a:cs typeface="Times New Roman" panose="02020603050405020304" pitchFamily="18" charset="0"/>
              </a:rPr>
              <a:t>Importance of non-regulatory methods &amp; implementation framework  </a:t>
            </a:r>
          </a:p>
          <a:p>
            <a:pPr marL="342900" indent="-342900" fontAlgn="base">
              <a:lnSpc>
                <a:spcPct val="127000"/>
              </a:lnSpc>
              <a:buSzPts val="1000"/>
              <a:buFont typeface="Symbol" panose="05050102010706020507" pitchFamily="18" charset="2"/>
              <a:buChar char=""/>
              <a:tabLst>
                <a:tab pos="346710" algn="l"/>
              </a:tabLst>
            </a:pPr>
            <a:r>
              <a:rPr lang="en-NZ" sz="5500" kern="0">
                <a:latin typeface="Calibri" panose="020F0502020204030204" pitchFamily="34" charset="0"/>
                <a:cs typeface="Times New Roman" panose="02020603050405020304" pitchFamily="18" charset="0"/>
              </a:rPr>
              <a:t>Notification timeframe</a:t>
            </a:r>
          </a:p>
          <a:p>
            <a:pPr marL="989013" indent="-342900" fontAlgn="base">
              <a:lnSpc>
                <a:spcPct val="127000"/>
              </a:lnSpc>
              <a:buSzPts val="1000"/>
              <a:buFont typeface="Symbol" panose="05050102010706020507" pitchFamily="18" charset="2"/>
              <a:buChar char=""/>
              <a:tabLst>
                <a:tab pos="900113" algn="l"/>
                <a:tab pos="1077913" algn="l"/>
              </a:tabLst>
            </a:pPr>
            <a:r>
              <a:rPr lang="en-NZ" sz="5500" kern="0">
                <a:latin typeface="Calibri" panose="020F0502020204030204" pitchFamily="34" charset="0"/>
                <a:cs typeface="Times New Roman" panose="02020603050405020304" pitchFamily="18" charset="0"/>
              </a:rPr>
              <a:t>Some asked to delay </a:t>
            </a:r>
          </a:p>
          <a:p>
            <a:pPr marL="989013" indent="-342900" fontAlgn="base">
              <a:lnSpc>
                <a:spcPct val="127000"/>
              </a:lnSpc>
              <a:buSzPts val="1000"/>
              <a:buFont typeface="Symbol" panose="05050102010706020507" pitchFamily="18" charset="2"/>
              <a:buChar char=""/>
              <a:tabLst>
                <a:tab pos="900113" algn="l"/>
                <a:tab pos="1077913" algn="l"/>
              </a:tabLst>
            </a:pPr>
            <a:r>
              <a:rPr lang="en-NZ" sz="5500" kern="0">
                <a:latin typeface="Calibri" panose="020F0502020204030204" pitchFamily="34" charset="0"/>
                <a:cs typeface="Times New Roman" panose="02020603050405020304" pitchFamily="18" charset="0"/>
              </a:rPr>
              <a:t>Some support notification by end June 2024</a:t>
            </a:r>
          </a:p>
          <a:p>
            <a:pPr marL="342900" indent="-342900" fontAlgn="base">
              <a:lnSpc>
                <a:spcPct val="127000"/>
              </a:lnSpc>
              <a:buSzPts val="1000"/>
              <a:buFont typeface="Symbol" panose="05050102010706020507" pitchFamily="18" charset="2"/>
              <a:buChar char=""/>
              <a:tabLst>
                <a:tab pos="346710" algn="l"/>
              </a:tabLst>
            </a:pPr>
            <a:r>
              <a:rPr lang="en-NZ" sz="5500" kern="0">
                <a:latin typeface="Calibri" panose="020F0502020204030204" pitchFamily="34" charset="0"/>
                <a:cs typeface="Times New Roman" panose="02020603050405020304" pitchFamily="18" charset="0"/>
              </a:rPr>
              <a:t>Request for involvement of more parties in the Cl. 3 consultation process </a:t>
            </a:r>
          </a:p>
          <a:p>
            <a:pPr marL="342900" indent="-342900" fontAlgn="base">
              <a:lnSpc>
                <a:spcPct val="127000"/>
              </a:lnSpc>
              <a:buSzPts val="1000"/>
              <a:buFont typeface="Symbol" panose="05050102010706020507" pitchFamily="18" charset="2"/>
              <a:buChar char=""/>
              <a:tabLst>
                <a:tab pos="346710" algn="l"/>
              </a:tabLst>
            </a:pPr>
            <a:r>
              <a:rPr lang="en-NZ" sz="5500" kern="0">
                <a:latin typeface="Calibri" panose="020F0502020204030204" pitchFamily="34" charset="0"/>
                <a:cs typeface="Times New Roman" panose="02020603050405020304" pitchFamily="18" charset="0"/>
              </a:rPr>
              <a:t>Technical info</a:t>
            </a:r>
          </a:p>
          <a:p>
            <a:pPr marL="989013" indent="-342900" fontAlgn="base">
              <a:lnSpc>
                <a:spcPct val="127000"/>
              </a:lnSpc>
              <a:buSzPts val="1000"/>
              <a:buFont typeface="Symbol" panose="05050102010706020507" pitchFamily="18" charset="2"/>
              <a:buChar char=""/>
              <a:tabLst>
                <a:tab pos="900113" algn="l"/>
                <a:tab pos="1077913" algn="l"/>
              </a:tabLst>
            </a:pPr>
            <a:r>
              <a:rPr lang="en-NZ" sz="5500" kern="0">
                <a:latin typeface="Calibri" panose="020F0502020204030204" pitchFamily="34" charset="0"/>
                <a:cs typeface="Times New Roman" panose="02020603050405020304" pitchFamily="18" charset="0"/>
              </a:rPr>
              <a:t>More time would have benefitted the feedback</a:t>
            </a:r>
          </a:p>
          <a:p>
            <a:pPr marL="989013" indent="-342900" fontAlgn="base">
              <a:lnSpc>
                <a:spcPct val="127000"/>
              </a:lnSpc>
              <a:buSzPts val="1000"/>
              <a:buFont typeface="Symbol" panose="05050102010706020507" pitchFamily="18" charset="2"/>
              <a:buChar char=""/>
              <a:tabLst>
                <a:tab pos="900113" algn="l"/>
                <a:tab pos="1077913" algn="l"/>
              </a:tabLst>
            </a:pPr>
            <a:r>
              <a:rPr lang="en-NZ" sz="5500" kern="0">
                <a:latin typeface="Calibri" panose="020F0502020204030204" pitchFamily="34" charset="0"/>
                <a:cs typeface="Times New Roman" panose="02020603050405020304" pitchFamily="18" charset="0"/>
              </a:rPr>
              <a:t>Desire for more robustness (science for limit setting) </a:t>
            </a:r>
          </a:p>
          <a:p>
            <a:pPr marL="342900" indent="-342900" fontAlgn="base">
              <a:lnSpc>
                <a:spcPct val="127000"/>
              </a:lnSpc>
              <a:buSzPts val="1000"/>
              <a:buFont typeface="Symbol" panose="05050102010706020507" pitchFamily="18" charset="2"/>
              <a:buChar char=""/>
              <a:tabLst>
                <a:tab pos="346710" algn="l"/>
              </a:tabLst>
            </a:pPr>
            <a:r>
              <a:rPr lang="en-NZ" sz="5500" kern="0">
                <a:latin typeface="Calibri" panose="020F0502020204030204" pitchFamily="34" charset="0"/>
                <a:cs typeface="Times New Roman" panose="02020603050405020304" pitchFamily="18" charset="0"/>
              </a:rPr>
              <a:t>Position may change as more info becomes available or RPS direction changes</a:t>
            </a:r>
          </a:p>
          <a:p>
            <a:pPr fontAlgn="base">
              <a:lnSpc>
                <a:spcPct val="107000"/>
              </a:lnSpc>
              <a:spcAft>
                <a:spcPts val="800"/>
              </a:spcAft>
            </a:pPr>
            <a:endParaRPr lang="en-NZ" sz="2000">
              <a:latin typeface="Source Sans Pro"/>
              <a:ea typeface="Source Sans Pro"/>
              <a:cs typeface="Times New Roman"/>
            </a:endParaRPr>
          </a:p>
        </p:txBody>
      </p:sp>
      <p:sp>
        <p:nvSpPr>
          <p:cNvPr id="8" name="Title 1">
            <a:extLst>
              <a:ext uri="{FF2B5EF4-FFF2-40B4-BE49-F238E27FC236}">
                <a16:creationId xmlns:a16="http://schemas.microsoft.com/office/drawing/2014/main" id="{B902A929-20CC-E8AE-AEC1-B0D30300A488}"/>
              </a:ext>
            </a:extLst>
          </p:cNvPr>
          <p:cNvSpPr>
            <a:spLocks noGrp="1"/>
          </p:cNvSpPr>
          <p:nvPr>
            <p:ph type="title"/>
          </p:nvPr>
        </p:nvSpPr>
        <p:spPr>
          <a:xfrm>
            <a:off x="601980" y="450268"/>
            <a:ext cx="7133665" cy="379161"/>
          </a:xfrm>
        </p:spPr>
        <p:txBody>
          <a:bodyPr/>
          <a:lstStyle/>
          <a:p>
            <a:r>
              <a:rPr lang="mi-NZ" sz="2800">
                <a:latin typeface="Source Sans Pro" panose="020B0503030403020204" pitchFamily="34" charset="0"/>
                <a:ea typeface="Source Sans Pro" panose="020B0503030403020204" pitchFamily="34" charset="0"/>
                <a:cs typeface="Arial"/>
              </a:rPr>
              <a:t>Feedback on other matters (not drafting)</a:t>
            </a:r>
          </a:p>
        </p:txBody>
      </p:sp>
    </p:spTree>
    <p:extLst>
      <p:ext uri="{BB962C8B-B14F-4D97-AF65-F5344CB8AC3E}">
        <p14:creationId xmlns:p14="http://schemas.microsoft.com/office/powerpoint/2010/main" val="398352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8</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01980" y="1285503"/>
            <a:ext cx="7459382" cy="3482697"/>
          </a:xfrm>
        </p:spPr>
        <p:txBody>
          <a:bodyPr vert="horz" lIns="91440" tIns="45720" rIns="91440" bIns="45720" rtlCol="0" anchor="t">
            <a:normAutofit/>
          </a:bodyPr>
          <a:lstStyle/>
          <a:p>
            <a:pPr marL="342900" indent="-342900" fontAlgn="base">
              <a:lnSpc>
                <a:spcPct val="107000"/>
              </a:lnSpc>
              <a:spcAft>
                <a:spcPts val="800"/>
              </a:spcAft>
              <a:buSzPts val="1000"/>
              <a:buFont typeface="Symbol" panose="05050102010706020507" pitchFamily="18" charset="2"/>
              <a:buChar char=""/>
              <a:tabLst>
                <a:tab pos="346710" algn="l"/>
              </a:tabLst>
            </a:pPr>
            <a:r>
              <a:rPr lang="en-NZ" sz="2000" kern="0">
                <a:latin typeface="Calibri" panose="020F0502020204030204" pitchFamily="34" charset="0"/>
                <a:cs typeface="Times New Roman" panose="02020603050405020304" pitchFamily="18" charset="0"/>
              </a:rPr>
              <a:t>Diverging views with respect to  reliance on Te Mana o te Wai due to the potential for changes indicated by the government.  </a:t>
            </a:r>
          </a:p>
          <a:p>
            <a:pPr marL="342900" indent="-342900" fontAlgn="base">
              <a:lnSpc>
                <a:spcPct val="107000"/>
              </a:lnSpc>
              <a:spcAft>
                <a:spcPts val="800"/>
              </a:spcAft>
              <a:buSzPts val="1000"/>
              <a:buFont typeface="Symbol" panose="05050102010706020507" pitchFamily="18" charset="2"/>
              <a:buChar char=""/>
              <a:tabLst>
                <a:tab pos="346710" algn="l"/>
              </a:tabLst>
            </a:pPr>
            <a:r>
              <a:rPr lang="en-NZ" sz="2000" kern="0">
                <a:latin typeface="Calibri" panose="020F0502020204030204" pitchFamily="34" charset="0"/>
                <a:cs typeface="Times New Roman" panose="02020603050405020304" pitchFamily="18" charset="0"/>
              </a:rPr>
              <a:t>Some parties oppose including reference to ‘</a:t>
            </a:r>
            <a:r>
              <a:rPr lang="en-NZ" sz="2000" kern="0" err="1">
                <a:latin typeface="Calibri" panose="020F0502020204030204" pitchFamily="34" charset="0"/>
                <a:cs typeface="Times New Roman" panose="02020603050405020304" pitchFamily="18" charset="0"/>
              </a:rPr>
              <a:t>rakatirataka</a:t>
            </a:r>
            <a:r>
              <a:rPr lang="en-NZ" sz="2000" kern="0">
                <a:latin typeface="Calibri" panose="020F0502020204030204" pitchFamily="34" charset="0"/>
                <a:cs typeface="Times New Roman" panose="02020603050405020304" pitchFamily="18" charset="0"/>
              </a:rPr>
              <a:t>’ in the plan.</a:t>
            </a:r>
          </a:p>
          <a:p>
            <a:pPr marL="342900" indent="-342900" fontAlgn="base">
              <a:lnSpc>
                <a:spcPct val="107000"/>
              </a:lnSpc>
              <a:spcAft>
                <a:spcPts val="800"/>
              </a:spcAft>
              <a:buSzPts val="1000"/>
              <a:buFont typeface="Symbol" panose="05050102010706020507" pitchFamily="18" charset="2"/>
              <a:buChar char=""/>
              <a:tabLst>
                <a:tab pos="346710" algn="l"/>
              </a:tabLst>
            </a:pPr>
            <a:r>
              <a:rPr lang="en-NZ" sz="2000" kern="0">
                <a:latin typeface="Calibri" panose="020F0502020204030204" pitchFamily="34" charset="0"/>
                <a:cs typeface="Times New Roman" panose="02020603050405020304" pitchFamily="18" charset="0"/>
              </a:rPr>
              <a:t>Some parties consider iwi involvement is inefficient and costly</a:t>
            </a:r>
          </a:p>
          <a:p>
            <a:pPr marL="342900" indent="-342900" fontAlgn="base">
              <a:lnSpc>
                <a:spcPct val="107000"/>
              </a:lnSpc>
              <a:spcAft>
                <a:spcPts val="800"/>
              </a:spcAft>
              <a:buSzPts val="1000"/>
              <a:buFont typeface="Symbol" panose="05050102010706020507" pitchFamily="18" charset="2"/>
              <a:buChar char=""/>
              <a:tabLst>
                <a:tab pos="346710" algn="l"/>
              </a:tabLst>
            </a:pPr>
            <a:r>
              <a:rPr lang="en-NZ" sz="2000" kern="0">
                <a:latin typeface="Calibri" panose="020F0502020204030204" pitchFamily="34" charset="0"/>
                <a:cs typeface="Times New Roman" panose="02020603050405020304" pitchFamily="18" charset="0"/>
              </a:rPr>
              <a:t>Some parties seek more direction for the management of land, including as part of implementing the NPSIB</a:t>
            </a:r>
          </a:p>
          <a:p>
            <a:pPr marL="342900" indent="-342900" fontAlgn="base">
              <a:lnSpc>
                <a:spcPct val="107000"/>
              </a:lnSpc>
              <a:spcAft>
                <a:spcPts val="800"/>
              </a:spcAft>
              <a:buSzPts val="1000"/>
              <a:buFont typeface="Symbol" panose="05050102010706020507" pitchFamily="18" charset="2"/>
              <a:buChar char=""/>
              <a:tabLst>
                <a:tab pos="346710" algn="l"/>
              </a:tabLst>
            </a:pPr>
            <a:r>
              <a:rPr lang="en-NZ" sz="2000" kern="0">
                <a:latin typeface="Calibri" panose="020F0502020204030204" pitchFamily="34" charset="0"/>
                <a:cs typeface="Times New Roman" panose="02020603050405020304" pitchFamily="18" charset="0"/>
              </a:rPr>
              <a:t>Requests for suite of strategic direction (MW/IM/LF) to be consolidated and better integrated into one package.</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01980" y="962611"/>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
        <p:nvSpPr>
          <p:cNvPr id="8" name="Title 1">
            <a:extLst>
              <a:ext uri="{FF2B5EF4-FFF2-40B4-BE49-F238E27FC236}">
                <a16:creationId xmlns:a16="http://schemas.microsoft.com/office/drawing/2014/main" id="{B902A929-20CC-E8AE-AEC1-B0D30300A488}"/>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a:t>
            </a:r>
            <a:r>
              <a:rPr lang="en-NZ" sz="2800">
                <a:latin typeface="Source Sans Pro" panose="020B0503030403020204" pitchFamily="34" charset="0"/>
                <a:ea typeface="Source Sans Pro" panose="020B0503030403020204" pitchFamily="34" charset="0"/>
                <a:cs typeface="Arial"/>
              </a:rPr>
              <a:t>FEEDBACK ON IM, LF, MW and other aspects of the LWRP </a:t>
            </a:r>
            <a:endParaRPr lang="mi-NZ" sz="2800">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163256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9</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799" y="1280774"/>
            <a:ext cx="7879977" cy="3756541"/>
          </a:xfrm>
        </p:spPr>
        <p:txBody>
          <a:bodyPr vert="horz" lIns="91440" tIns="45720" rIns="91440" bIns="45720" rtlCol="0" anchor="t">
            <a:normAutofit/>
          </a:bodyPr>
          <a:lstStyle/>
          <a:p>
            <a:pPr marL="342900" indent="-342900" fontAlgn="base">
              <a:lnSpc>
                <a:spcPct val="107000"/>
              </a:lnSpc>
              <a:buSzPts val="1000"/>
              <a:buFont typeface="Symbol" panose="05050102010706020507" pitchFamily="18" charset="2"/>
              <a:buChar char=""/>
              <a:tabLst>
                <a:tab pos="346710" algn="l"/>
              </a:tabLst>
            </a:pPr>
            <a:r>
              <a:rPr lang="en-NZ" sz="2000" kern="0">
                <a:latin typeface="Calibri"/>
                <a:ea typeface="Calibri"/>
                <a:cs typeface="Times New Roman"/>
              </a:rPr>
              <a:t>Compliance officers raised concerns with applying mixing zones:</a:t>
            </a:r>
          </a:p>
          <a:p>
            <a:pPr marL="720725" indent="-342900" fontAlgn="base">
              <a:lnSpc>
                <a:spcPct val="107000"/>
              </a:lnSpc>
              <a:buSzPts val="1000"/>
              <a:buFont typeface="Symbol" panose="05050102010706020507" pitchFamily="18" charset="2"/>
              <a:buChar char=""/>
            </a:pPr>
            <a:r>
              <a:rPr lang="en-NZ" sz="2000" kern="0">
                <a:latin typeface="Calibri"/>
                <a:ea typeface="Calibri"/>
                <a:cs typeface="Times New Roman"/>
              </a:rPr>
              <a:t>access and health/safety considerations </a:t>
            </a:r>
          </a:p>
          <a:p>
            <a:pPr marL="720725" indent="-342900" fontAlgn="base">
              <a:lnSpc>
                <a:spcPct val="107000"/>
              </a:lnSpc>
              <a:buSzPts val="1000"/>
              <a:buFont typeface="Symbol" panose="05050102010706020507" pitchFamily="18" charset="2"/>
              <a:buChar char=""/>
            </a:pPr>
            <a:r>
              <a:rPr lang="en-NZ" sz="2000" kern="0">
                <a:latin typeface="Calibri"/>
                <a:ea typeface="Calibri"/>
                <a:cs typeface="Times New Roman"/>
              </a:rPr>
              <a:t>result in lower standard being applied compared to current rules. </a:t>
            </a:r>
          </a:p>
          <a:p>
            <a:pPr marL="342900" indent="-342900" fontAlgn="base">
              <a:lnSpc>
                <a:spcPct val="107000"/>
              </a:lnSpc>
              <a:buSzPts val="1000"/>
              <a:buFont typeface="Symbol" panose="05050102010706020507" pitchFamily="18" charset="2"/>
              <a:buChar char=""/>
              <a:tabLst>
                <a:tab pos="346710" algn="l"/>
              </a:tabLst>
            </a:pPr>
            <a:r>
              <a:rPr lang="en-NZ" sz="2000" kern="0" err="1">
                <a:latin typeface="Calibri"/>
                <a:ea typeface="Calibri"/>
                <a:cs typeface="Times New Roman"/>
              </a:rPr>
              <a:t>ECan</a:t>
            </a:r>
            <a:r>
              <a:rPr lang="en-NZ" sz="2000" kern="0">
                <a:latin typeface="Calibri"/>
                <a:ea typeface="Calibri"/>
                <a:cs typeface="Times New Roman"/>
              </a:rPr>
              <a:t> and ES staff found similar issues with use of mixing zones</a:t>
            </a:r>
          </a:p>
          <a:p>
            <a:pPr marL="342900" indent="-342900" fontAlgn="base">
              <a:lnSpc>
                <a:spcPct val="107000"/>
              </a:lnSpc>
              <a:buSzPts val="1000"/>
              <a:buFont typeface="Symbol" panose="05050102010706020507" pitchFamily="18" charset="2"/>
              <a:buChar char=""/>
              <a:tabLst>
                <a:tab pos="346710" algn="l"/>
              </a:tabLst>
            </a:pPr>
            <a:r>
              <a:rPr lang="en-NZ" sz="2000" kern="0">
                <a:latin typeface="Calibri"/>
                <a:ea typeface="Calibri"/>
                <a:cs typeface="Times New Roman"/>
              </a:rPr>
              <a:t>Some stakeholders also oppose the use of mixing zones for same reasons  </a:t>
            </a:r>
            <a:r>
              <a:rPr lang="en-NZ" sz="1800" kern="0">
                <a:latin typeface="Calibri"/>
                <a:ea typeface="Calibri"/>
                <a:cs typeface="Times New Roman"/>
              </a:rPr>
              <a:t> </a:t>
            </a:r>
          </a:p>
          <a:p>
            <a:pPr marL="342900" indent="-342900" fontAlgn="base">
              <a:lnSpc>
                <a:spcPct val="107000"/>
              </a:lnSpc>
              <a:buSzPts val="1000"/>
              <a:buFont typeface="Symbol" panose="05050102010706020507" pitchFamily="18" charset="2"/>
              <a:buChar char=""/>
              <a:tabLst>
                <a:tab pos="346710" algn="l"/>
              </a:tabLst>
            </a:pPr>
            <a:endParaRPr lang="en-NZ" sz="1800" kern="0">
              <a:latin typeface="Calibri" panose="020F0502020204030204" pitchFamily="34" charset="0"/>
              <a:cs typeface="Times New Roman" panose="02020603050405020304" pitchFamily="18" charset="0"/>
            </a:endParaRPr>
          </a:p>
          <a:p>
            <a:pPr marL="342900" indent="-342900" fontAlgn="base">
              <a:lnSpc>
                <a:spcPct val="107000"/>
              </a:lnSpc>
              <a:buSzPts val="1000"/>
              <a:buFont typeface="Symbol" panose="05050102010706020507" pitchFamily="18" charset="2"/>
              <a:buChar char=""/>
              <a:tabLst>
                <a:tab pos="346710" algn="l"/>
              </a:tabLst>
            </a:pPr>
            <a:endParaRPr lang="en-NZ" sz="1800" kern="0">
              <a:latin typeface="Calibri" panose="020F0502020204030204" pitchFamily="34" charset="0"/>
              <a:cs typeface="Times New Roman" panose="02020603050405020304" pitchFamily="18" charset="0"/>
            </a:endParaRPr>
          </a:p>
          <a:p>
            <a:pPr marL="342900" indent="-342900" fontAlgn="base">
              <a:lnSpc>
                <a:spcPct val="107000"/>
              </a:lnSpc>
              <a:buSzPts val="1000"/>
              <a:buFont typeface="Symbol" panose="05050102010706020507" pitchFamily="18" charset="2"/>
              <a:buChar char=""/>
              <a:tabLst>
                <a:tab pos="346710" algn="l"/>
              </a:tabLst>
            </a:pPr>
            <a:r>
              <a:rPr lang="en-NZ" sz="1800" kern="0">
                <a:latin typeface="Calibri"/>
                <a:ea typeface="Times New Roman" panose="02020603050405020304" pitchFamily="18" charset="0"/>
                <a:cs typeface="Times New Roman"/>
              </a:rPr>
              <a:t>A</a:t>
            </a:r>
            <a:r>
              <a:rPr lang="en-NZ" sz="1800" kern="0">
                <a:effectLst/>
                <a:latin typeface="Calibri"/>
                <a:ea typeface="Times New Roman" panose="02020603050405020304" pitchFamily="18" charset="0"/>
                <a:cs typeface="Times New Roman"/>
              </a:rPr>
              <a:t>pply receiving water standards at point of discharge for permitted discharges</a:t>
            </a:r>
          </a:p>
          <a:p>
            <a:pPr marL="342900" indent="-342900" fontAlgn="base">
              <a:lnSpc>
                <a:spcPct val="107000"/>
              </a:lnSpc>
              <a:buSzPts val="1000"/>
              <a:buFont typeface="Symbol" panose="05050102010706020507" pitchFamily="18" charset="2"/>
              <a:buChar char=""/>
              <a:tabLst>
                <a:tab pos="346710" algn="l"/>
              </a:tabLst>
            </a:pPr>
            <a:r>
              <a:rPr lang="en-NZ" sz="1800" kern="0">
                <a:latin typeface="Calibri"/>
                <a:ea typeface="Times New Roman" panose="02020603050405020304" pitchFamily="18" charset="0"/>
                <a:cs typeface="Times New Roman"/>
              </a:rPr>
              <a:t>P</a:t>
            </a:r>
            <a:r>
              <a:rPr lang="en-NZ" sz="1800" kern="0">
                <a:effectLst/>
                <a:latin typeface="Calibri"/>
                <a:ea typeface="Times New Roman" panose="02020603050405020304" pitchFamily="18" charset="0"/>
                <a:cs typeface="Times New Roman"/>
              </a:rPr>
              <a:t>rovide policy direction to assist with determining mixing zones for consented discharges</a:t>
            </a:r>
            <a:endParaRPr lang="en-NZ" sz="1800" kern="0">
              <a:latin typeface="Calibri"/>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578223"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
        <p:nvSpPr>
          <p:cNvPr id="8" name="Title 1">
            <a:extLst>
              <a:ext uri="{FF2B5EF4-FFF2-40B4-BE49-F238E27FC236}">
                <a16:creationId xmlns:a16="http://schemas.microsoft.com/office/drawing/2014/main" id="{B902A929-20CC-E8AE-AEC1-B0D30300A488}"/>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REASONABLE </a:t>
            </a:r>
            <a:r>
              <a:rPr lang="en-NZ" sz="2800">
                <a:latin typeface="Source Sans Pro" panose="020B0503030403020204" pitchFamily="34" charset="0"/>
                <a:ea typeface="Source Sans Pro" panose="020B0503030403020204" pitchFamily="34" charset="0"/>
                <a:cs typeface="Arial"/>
              </a:rPr>
              <a:t>MIXING ZONES</a:t>
            </a:r>
            <a:endParaRPr lang="mi-NZ" sz="2800">
              <a:latin typeface="Source Sans Pro" panose="020B0503030403020204" pitchFamily="34" charset="0"/>
              <a:ea typeface="Source Sans Pro" panose="020B0503030403020204" pitchFamily="34" charset="0"/>
              <a:cs typeface="Arial"/>
            </a:endParaRPr>
          </a:p>
        </p:txBody>
      </p:sp>
      <p:sp>
        <p:nvSpPr>
          <p:cNvPr id="3" name="Title 1">
            <a:extLst>
              <a:ext uri="{FF2B5EF4-FFF2-40B4-BE49-F238E27FC236}">
                <a16:creationId xmlns:a16="http://schemas.microsoft.com/office/drawing/2014/main" id="{D051E8FA-EDBD-C1EC-867D-326B51E32616}"/>
              </a:ext>
            </a:extLst>
          </p:cNvPr>
          <p:cNvSpPr txBox="1">
            <a:spLocks/>
          </p:cNvSpPr>
          <p:nvPr/>
        </p:nvSpPr>
        <p:spPr>
          <a:xfrm>
            <a:off x="674914" y="3588627"/>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Staff recommendation</a:t>
            </a:r>
          </a:p>
        </p:txBody>
      </p:sp>
    </p:spTree>
    <p:extLst>
      <p:ext uri="{BB962C8B-B14F-4D97-AF65-F5344CB8AC3E}">
        <p14:creationId xmlns:p14="http://schemas.microsoft.com/office/powerpoint/2010/main" val="965816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AE889C91-CB39-3B49-A807-521534682636}" vid="{371C15DE-A4B0-9A44-A998-B4C834F91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7507f-fedb-4d15-a0e4-cd26eadbc489">
      <Terms xmlns="http://schemas.microsoft.com/office/infopath/2007/PartnerControls"/>
    </lcf76f155ced4ddcb4097134ff3c332f>
    <TaxCatchAll xmlns="4a49a305-7b07-4317-bde5-150bce7b2c8c" xsi:nil="true"/>
    <SharedWithUsers xmlns="4a49a305-7b07-4317-bde5-150bce7b2c8c">
      <UserInfo>
        <DisplayName>Rachel Ozanne</DisplayName>
        <AccountId>57</AccountId>
        <AccountType/>
      </UserInfo>
      <UserInfo>
        <DisplayName>Jason Augspurger</DisplayName>
        <AccountId>46</AccountId>
        <AccountType/>
      </UserInfo>
      <UserInfo>
        <DisplayName>Marc Ettema</DisplayName>
        <AccountId>167</AccountId>
        <AccountType/>
      </UserInfo>
      <UserInfo>
        <DisplayName>Sami Khan</DisplayName>
        <AccountId>321</AccountId>
        <AccountType/>
      </UserInfo>
      <UserInfo>
        <DisplayName>Mark Crawford</DisplayName>
        <AccountId>347</AccountId>
        <AccountType/>
      </UserInfo>
      <UserInfo>
        <DisplayName>Helen Manly</DisplayName>
        <AccountId>56</AccountId>
        <AccountType/>
      </UserInfo>
      <UserInfo>
        <DisplayName>Ciaran Campbell</DisplayName>
        <AccountId>108</AccountId>
        <AccountType/>
      </UserInfo>
      <UserInfo>
        <DisplayName>Pip Eckhoff</DisplayName>
        <AccountId>166</AccountId>
        <AccountType/>
      </UserInfo>
      <UserInfo>
        <DisplayName>Jack Mathieson</DisplayName>
        <AccountId>425</AccountId>
        <AccountType/>
      </UserInfo>
      <UserInfo>
        <DisplayName>Max Cameron</DisplayName>
        <AccountId>114</AccountId>
        <AccountType/>
      </UserInfo>
      <UserInfo>
        <DisplayName>Tim Ware</DisplayName>
        <AccountId>72</AccountId>
        <AccountType/>
      </UserInfo>
      <UserInfo>
        <DisplayName>Alexandra King</DisplayName>
        <AccountId>143</AccountId>
        <AccountType/>
      </UserInfo>
      <UserInfo>
        <DisplayName>Tami Sargeant</DisplayName>
        <AccountId>408</AccountId>
        <AccountType/>
      </UserInfo>
      <UserInfo>
        <DisplayName>Anna Molloy</DisplayName>
        <AccountId>39</AccountId>
        <AccountType/>
      </UserInfo>
      <UserInfo>
        <DisplayName>Amber Smith</DisplayName>
        <AccountId>13</AccountId>
        <AccountType/>
      </UserInfo>
      <UserInfo>
        <DisplayName>Dolina Lee</DisplayName>
        <AccountId>17</AccountId>
        <AccountType/>
      </UserInfo>
      <UserInfo>
        <DisplayName>Sam Maguire</DisplayName>
        <AccountId>371</AccountId>
        <AccountType/>
      </UserInfo>
      <UserInfo>
        <DisplayName>Tom Dyer</DisplayName>
        <AccountId>40</AccountId>
        <AccountType/>
      </UserInfo>
      <UserInfo>
        <DisplayName>Anita Dawe</DisplayName>
        <AccountId>49</AccountId>
        <AccountType/>
      </UserInfo>
      <UserInfo>
        <DisplayName>Fleur Matthews</DisplayName>
        <AccountId>82</AccountId>
        <AccountType/>
      </UserInfo>
      <UserInfo>
        <DisplayName>Joanna Gilroy</DisplayName>
        <AccountId>385</AccountId>
        <AccountType/>
      </UserInfo>
      <UserInfo>
        <DisplayName>Sam Walton</DisplayName>
        <AccountId>16</AccountId>
        <AccountType/>
      </UserInfo>
      <UserInfo>
        <DisplayName>Natasha Pritchard</DisplayName>
        <AccountId>43</AccountId>
        <AccountType/>
      </UserInfo>
      <UserInfo>
        <DisplayName>Simon Wilson</DisplayName>
        <AccountId>192</AccountId>
        <AccountType/>
      </UserInfo>
      <UserInfo>
        <DisplayName>Jo Galer</DisplayName>
        <AccountId>71</AccountId>
        <AccountType/>
      </UserInfo>
      <UserInfo>
        <DisplayName>Matthew Hawtin</DisplayName>
        <AccountId>299</AccountId>
        <AccountType/>
      </UserInfo>
      <UserInfo>
        <DisplayName>Lisa Scott</DisplayName>
        <AccountId>75</AccountId>
        <AccountType/>
      </UserInfo>
      <UserInfo>
        <DisplayName>Markus Dengg</DisplayName>
        <AccountId>245</AccountId>
        <AccountType/>
      </UserInfo>
      <UserInfo>
        <DisplayName>Amir Levy</DisplayName>
        <AccountId>125</AccountId>
        <AccountType/>
      </UserInfo>
      <UserInfo>
        <DisplayName>Hugo Borges</DisplayName>
        <AccountId>100</AccountId>
        <AccountType/>
      </UserInfo>
      <UserInfo>
        <DisplayName>Pete Ravenscroft</DisplayName>
        <AccountId>168</AccountId>
        <AccountType/>
      </UserInfo>
      <UserInfo>
        <DisplayName>Sam Thomas</DisplayName>
        <AccountId>419</AccountId>
        <AccountType/>
      </UserInfo>
      <UserInfo>
        <DisplayName>Brooke Clark</DisplayName>
        <AccountId>459</AccountId>
        <AccountType/>
      </UserInfo>
      <UserInfo>
        <DisplayName>Simon Park</DisplayName>
        <AccountId>237</AccountId>
        <AccountType/>
      </UserInfo>
      <UserInfo>
        <DisplayName>Becky Clements</DisplayName>
        <AccountId>460</AccountId>
        <AccountType/>
      </UserInfo>
      <UserInfo>
        <DisplayName>Tom De Pelsemaeker</DisplayName>
        <AccountId>12</AccountId>
        <AccountType/>
      </UserInfo>
      <UserInfo>
        <DisplayName>Richard Saunders</DisplayName>
        <AccountId>180</AccountId>
        <AccountType/>
      </UserInfo>
      <UserInfo>
        <DisplayName>Shay McDonald</DisplayName>
        <AccountId>209</AccountId>
        <AccountType/>
      </UserInfo>
      <UserInfo>
        <DisplayName>Helen Trotter</DisplayName>
        <AccountId>102</AccountId>
        <AccountType/>
      </UserInfo>
    </SharedWithUsers>
    <Topic xmlns="cf27507f-fedb-4d15-a0e4-cd26eadbc489" xsi:nil="true"/>
    <Area xmlns="cf27507f-fedb-4d15-a0e4-cd26eadbc489" xsi:nil="true"/>
    <PubDate xmlns="cf27507f-fedb-4d15-a0e4-cd26eadbc489" xsi:nil="true"/>
    <MovedtoLWRPsection xmlns="cf27507f-fedb-4d15-a0e4-cd26eadbc489">true</MovedtoLWRPsection>
    <Uploaded xmlns="cf27507f-fedb-4d15-a0e4-cd26eadbc489">false</Uploaded>
    <AddedFMU xmlns="cf27507f-fedb-4d15-a0e4-cd26eadbc489">false</AddedFMU>
    <Referenced xmlns="cf27507f-fedb-4d15-a0e4-cd26eadbc489">false</Referenc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C4DEB10F34441999A1327FDE083BB" ma:contentTypeVersion="24" ma:contentTypeDescription="Create a new document." ma:contentTypeScope="" ma:versionID="090bc84738910a2d3fab021e87346e45">
  <xsd:schema xmlns:xsd="http://www.w3.org/2001/XMLSchema" xmlns:xs="http://www.w3.org/2001/XMLSchema" xmlns:p="http://schemas.microsoft.com/office/2006/metadata/properties" xmlns:ns2="cf27507f-fedb-4d15-a0e4-cd26eadbc489" xmlns:ns3="4a49a305-7b07-4317-bde5-150bce7b2c8c" targetNamespace="http://schemas.microsoft.com/office/2006/metadata/properties" ma:root="true" ma:fieldsID="91bf416d4a7340a11e3965b611a0b5ed" ns2:_="" ns3:_="">
    <xsd:import namespace="cf27507f-fedb-4d15-a0e4-cd26eadbc489"/>
    <xsd:import namespace="4a49a305-7b07-4317-bde5-150bce7b2c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element ref="ns2:Area" minOccurs="0"/>
                <xsd:element ref="ns2:Topic" minOccurs="0"/>
                <xsd:element ref="ns2:PubDate" minOccurs="0"/>
                <xsd:element ref="ns2:Uploaded" minOccurs="0"/>
                <xsd:element ref="ns2:MovedtoLWRPsection" minOccurs="0"/>
                <xsd:element ref="ns2:AddedFMU" minOccurs="0"/>
                <xsd:element ref="ns2:Referenc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7507f-fedb-4d15-a0e4-cd26eadbc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7d328cb-87b6-454d-8e4d-926b9ed8b4a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Area" ma:index="25" nillable="true" ma:displayName="Area" ma:description="Area that the report is relevant for" ma:format="Dropdown" ma:internalName="Area">
      <xsd:simpleType>
        <xsd:restriction base="dms:Text">
          <xsd:maxLength value="255"/>
        </xsd:restriction>
      </xsd:simpleType>
    </xsd:element>
    <xsd:element name="Topic" ma:index="26" nillable="true" ma:displayName="Topic" ma:description="Science topics of the report" ma:format="Dropdown" ma:internalName="Topic">
      <xsd:simpleType>
        <xsd:restriction base="dms:Note">
          <xsd:maxLength value="255"/>
        </xsd:restriction>
      </xsd:simpleType>
    </xsd:element>
    <xsd:element name="PubDate" ma:index="27" nillable="true" ma:displayName="Pub Date" ma:format="DateOnly" ma:internalName="PubDate">
      <xsd:simpleType>
        <xsd:restriction base="dms:DateTime"/>
      </xsd:simpleType>
    </xsd:element>
    <xsd:element name="Uploaded" ma:index="28" nillable="true" ma:displayName="Uploaded " ma:default="0" ma:format="Dropdown" ma:internalName="Uploaded">
      <xsd:simpleType>
        <xsd:restriction base="dms:Boolean"/>
      </xsd:simpleType>
    </xsd:element>
    <xsd:element name="MovedtoLWRPsection" ma:index="29" nillable="true" ma:displayName="Moved to LWRP section " ma:default="1" ma:format="Dropdown" ma:internalName="MovedtoLWRPsection">
      <xsd:simpleType>
        <xsd:restriction base="dms:Boolean"/>
      </xsd:simpleType>
    </xsd:element>
    <xsd:element name="AddedFMU" ma:index="30" nillable="true" ma:displayName="Added FMU" ma:default="0" ma:format="Dropdown" ma:internalName="AddedFMU">
      <xsd:simpleType>
        <xsd:restriction base="dms:Boolean"/>
      </xsd:simpleType>
    </xsd:element>
    <xsd:element name="Referenced" ma:index="31" nillable="true" ma:displayName="Referenced" ma:default="0" ma:format="Dropdown" ma:internalName="Referenc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a49a305-7b07-4317-bde5-150bce7b2c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4bfc52d-eb42-4326-b111-e94bc7d3ebaa}" ma:internalName="TaxCatchAll" ma:showField="CatchAllData" ma:web="4a49a305-7b07-4317-bde5-150bce7b2c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DB391-5B6A-4C9B-8377-9BEE091D95A4}">
  <ds:schemaRefs>
    <ds:schemaRef ds:uri="4a49a305-7b07-4317-bde5-150bce7b2c8c"/>
    <ds:schemaRef ds:uri="cf27507f-fedb-4d15-a0e4-cd26eadbc4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47FC246-AE00-4353-8DAA-1693CF1E6102}">
  <ds:schemaRefs>
    <ds:schemaRef ds:uri="http://schemas.microsoft.com/sharepoint/v3/contenttype/forms"/>
  </ds:schemaRefs>
</ds:datastoreItem>
</file>

<file path=customXml/itemProps3.xml><?xml version="1.0" encoding="utf-8"?>
<ds:datastoreItem xmlns:ds="http://schemas.openxmlformats.org/officeDocument/2006/customXml" ds:itemID="{E2D1C222-CB0B-4908-B85F-513A6FD8D7AF}">
  <ds:schemaRefs>
    <ds:schemaRef ds:uri="4a49a305-7b07-4317-bde5-150bce7b2c8c"/>
    <ds:schemaRef ds:uri="cf27507f-fedb-4d15-a0e4-cd26eadbc4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3145</Words>
  <Application>Microsoft Office PowerPoint</Application>
  <PresentationFormat>On-screen Show (16:9)</PresentationFormat>
  <Paragraphs>391</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Source Sans Pro</vt:lpstr>
      <vt:lpstr>Arial Narrow</vt:lpstr>
      <vt:lpstr>Source Sans Pro Bold</vt:lpstr>
      <vt:lpstr>Calibri</vt:lpstr>
      <vt:lpstr>Symbol</vt:lpstr>
      <vt:lpstr>Arial</vt:lpstr>
      <vt:lpstr> Source Sans Pro Semibold</vt:lpstr>
      <vt:lpstr>Franklin Gothic Book</vt:lpstr>
      <vt:lpstr>Source Sans Pro Semibold</vt:lpstr>
      <vt:lpstr>Arial Black</vt:lpstr>
      <vt:lpstr>Office Theme</vt:lpstr>
      <vt:lpstr>PowerPoint Presentation</vt:lpstr>
      <vt:lpstr>PowerPoint Presentation</vt:lpstr>
      <vt:lpstr>PowerPoint Presentation</vt:lpstr>
      <vt:lpstr>Pre-notification consultation</vt:lpstr>
      <vt:lpstr>Internal review</vt:lpstr>
      <vt:lpstr>PowerPoint Presentation</vt:lpstr>
      <vt:lpstr>Feedback on other matters (not drafting)</vt:lpstr>
      <vt:lpstr>GENERAL – FEEDBACK ON IM, LF, MW and other aspects of the LWRP </vt:lpstr>
      <vt:lpstr>GENERAL – REASONABLE MIXING ZONES</vt:lpstr>
      <vt:lpstr>GENERAL – CONSENT DURATION</vt:lpstr>
      <vt:lpstr>OTHER DISCHARGES</vt:lpstr>
      <vt:lpstr>OTHER DISCHARGES</vt:lpstr>
      <vt:lpstr>WASTE</vt:lpstr>
      <vt:lpstr>WASTEWATER</vt:lpstr>
      <vt:lpstr>EARTHWORKS</vt:lpstr>
      <vt:lpstr>EARTHWORKS</vt:lpstr>
      <vt:lpstr>STORMWATER</vt:lpstr>
      <vt:lpstr>STORMWATER</vt:lpstr>
      <vt:lpstr>PRIMARY PRODUCTION - FARMING</vt:lpstr>
      <vt:lpstr>PRIMARY PRODUCTION - FARMING</vt:lpstr>
      <vt:lpstr>PRIMARY PRODUCTION - FARMING</vt:lpstr>
      <vt:lpstr>WETLANDS</vt:lpstr>
      <vt:lpstr>WETLANDS</vt:lpstr>
      <vt:lpstr>GENERAL – CLIMATE CHANGE/RESILIENCE</vt:lpstr>
      <vt:lpstr>GENERAL – CLIMATE CHANGE/RESILIENCE</vt:lpstr>
      <vt:lpstr>BEDS OF LAKES AND RIVERS</vt:lpstr>
      <vt:lpstr>BEDS OF LAKES AND RIVERS</vt:lpstr>
      <vt:lpstr>GENERAL – HYDRO-ELECRICITY GENERATION</vt:lpstr>
      <vt:lpstr>GENERAL – HYDRO-ELECRICITY GENERATION</vt:lpstr>
      <vt:lpstr>ENVIRONMENTAL FLOW &amp; LEVELS (&amp; other water quantity related matters)</vt:lpstr>
      <vt:lpstr>ENVIRONMENTAL FLOW &amp; LEVELS (&amp; other water quantity related matters)</vt:lpstr>
      <vt:lpstr>ENVIRONMENTAL FLOW &amp; LEVELS (&amp; other water quantity related matters)</vt:lpstr>
      <vt:lpstr>PowerPoint Presentation</vt:lpstr>
      <vt:lpstr>DAMMING AND DIVERSION</vt:lpstr>
      <vt:lpstr>DAMMING AND DIVERSION</vt:lpstr>
      <vt:lpstr>FMU and rohe specific provisions</vt:lpstr>
      <vt:lpstr>FMU and rohe specific provisions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Jason Anson</dc:creator>
  <cp:keywords/>
  <dc:description/>
  <cp:lastModifiedBy>Fleur Matthews</cp:lastModifiedBy>
  <cp:revision>1</cp:revision>
  <cp:lastPrinted>2023-11-21T04:22:01Z</cp:lastPrinted>
  <dcterms:created xsi:type="dcterms:W3CDTF">2023-04-19T04:20:53Z</dcterms:created>
  <dcterms:modified xsi:type="dcterms:W3CDTF">2024-05-12T04:21:15Z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0x0101003B8C4DEB10F34441999A1327FDE083BB</vt:lpwstr>
  </property>
  <property fmtid="{D5CDD505-2E9C-101B-9397-08002B2CF9AE}" pid="3" name="MediaServiceImageTags">
    <vt:lpwstr/>
  </property>
</Properties>
</file>